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7" r:id="rId1"/>
  </p:sldMasterIdLst>
  <p:notesMasterIdLst>
    <p:notesMasterId r:id="rId35"/>
  </p:notesMasterIdLst>
  <p:handoutMasterIdLst>
    <p:handoutMasterId r:id="rId36"/>
  </p:handoutMasterIdLst>
  <p:sldIdLst>
    <p:sldId id="257" r:id="rId2"/>
    <p:sldId id="293" r:id="rId3"/>
    <p:sldId id="295" r:id="rId4"/>
    <p:sldId id="296" r:id="rId5"/>
    <p:sldId id="286" r:id="rId6"/>
    <p:sldId id="282" r:id="rId7"/>
    <p:sldId id="287" r:id="rId8"/>
    <p:sldId id="302" r:id="rId9"/>
    <p:sldId id="297" r:id="rId10"/>
    <p:sldId id="309" r:id="rId11"/>
    <p:sldId id="301" r:id="rId12"/>
    <p:sldId id="303" r:id="rId13"/>
    <p:sldId id="313" r:id="rId14"/>
    <p:sldId id="314" r:id="rId15"/>
    <p:sldId id="326" r:id="rId16"/>
    <p:sldId id="315" r:id="rId17"/>
    <p:sldId id="298" r:id="rId18"/>
    <p:sldId id="318" r:id="rId19"/>
    <p:sldId id="292" r:id="rId20"/>
    <p:sldId id="310" r:id="rId21"/>
    <p:sldId id="308" r:id="rId22"/>
    <p:sldId id="325" r:id="rId23"/>
    <p:sldId id="324" r:id="rId24"/>
    <p:sldId id="312" r:id="rId25"/>
    <p:sldId id="299" r:id="rId26"/>
    <p:sldId id="307" r:id="rId27"/>
    <p:sldId id="289" r:id="rId28"/>
    <p:sldId id="290" r:id="rId29"/>
    <p:sldId id="300" r:id="rId30"/>
    <p:sldId id="320" r:id="rId31"/>
    <p:sldId id="323" r:id="rId32"/>
    <p:sldId id="311" r:id="rId33"/>
    <p:sldId id="274"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8">
          <p15:clr>
            <a:srgbClr val="A4A3A4"/>
          </p15:clr>
        </p15:guide>
        <p15:guide id="2" pos="277">
          <p15:clr>
            <a:srgbClr val="A4A3A4"/>
          </p15:clr>
        </p15:guide>
        <p15:guide id="3" orient="horz" pos="1313">
          <p15:clr>
            <a:srgbClr val="A4A3A4"/>
          </p15:clr>
        </p15:guide>
        <p15:guide id="4" orient="horz" pos="3239">
          <p15:clr>
            <a:srgbClr val="A4A3A4"/>
          </p15:clr>
        </p15:guide>
        <p15:guide id="5" pos="5166">
          <p15:clr>
            <a:srgbClr val="A4A3A4"/>
          </p15:clr>
        </p15:guide>
        <p15:guide id="6" pos="18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elynn Schroeder" initials="" lastIdx="1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82828"/>
    <a:srgbClr val="181818"/>
    <a:srgbClr val="2D2D2D"/>
    <a:srgbClr val="323232"/>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40" autoAdjust="0"/>
    <p:restoredTop sz="83117"/>
  </p:normalViewPr>
  <p:slideViewPr>
    <p:cSldViewPr snapToGrid="0" snapToObjects="1">
      <p:cViewPr varScale="1">
        <p:scale>
          <a:sx n="247" d="100"/>
          <a:sy n="247" d="100"/>
        </p:scale>
        <p:origin x="2624" y="176"/>
      </p:cViewPr>
      <p:guideLst>
        <p:guide orient="horz" pos="548"/>
        <p:guide pos="277"/>
        <p:guide orient="horz" pos="1313"/>
        <p:guide orient="horz" pos="3239"/>
        <p:guide pos="5166"/>
        <p:guide pos="18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49" d="100"/>
        <a:sy n="249" d="100"/>
      </p:scale>
      <p:origin x="0" y="0"/>
    </p:cViewPr>
  </p:sorterViewPr>
  <p:notesViewPr>
    <p:cSldViewPr snapToGrid="0" snapToObjects="1" showGuides="1">
      <p:cViewPr varScale="1">
        <p:scale>
          <a:sx n="102" d="100"/>
          <a:sy n="102" d="100"/>
        </p:scale>
        <p:origin x="-4288"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0BBC25-582C-DF4B-90DD-05ABD144CF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232D9DC-3CC5-514F-A6F3-E9D2401E423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C5FAFC-DE29-5244-8BAB-AC4A1935DEBD}" type="datetimeFigureOut">
              <a:rPr lang="en-US" smtClean="0"/>
              <a:t>1/23/19</a:t>
            </a:fld>
            <a:endParaRPr lang="en-US"/>
          </a:p>
        </p:txBody>
      </p:sp>
      <p:sp>
        <p:nvSpPr>
          <p:cNvPr id="4" name="Footer Placeholder 3">
            <a:extLst>
              <a:ext uri="{FF2B5EF4-FFF2-40B4-BE49-F238E27FC236}">
                <a16:creationId xmlns:a16="http://schemas.microsoft.com/office/drawing/2014/main" id="{ECBBC7E5-09FB-6F46-99B8-FD6B197E2F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94E24B-3737-2E43-9B2E-58A9E11180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C62E90-912A-154C-AD63-A267380F2BDA}" type="slidenum">
              <a:rPr lang="en-US" smtClean="0"/>
              <a:t>‹#›</a:t>
            </a:fld>
            <a:endParaRPr lang="en-US"/>
          </a:p>
        </p:txBody>
      </p:sp>
    </p:spTree>
    <p:extLst>
      <p:ext uri="{BB962C8B-B14F-4D97-AF65-F5344CB8AC3E}">
        <p14:creationId xmlns:p14="http://schemas.microsoft.com/office/powerpoint/2010/main" val="25598981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6E111B-D6A9-9447-B379-FD583B888895}" type="datetimeFigureOut">
              <a:t>1/23/19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A46811-17DA-9941-B072-0FDD734050A4}" type="slidenum">
              <a:t>‹#›</a:t>
            </a:fld>
            <a:endParaRPr lang="en-US"/>
          </a:p>
        </p:txBody>
      </p:sp>
    </p:spTree>
    <p:extLst>
      <p:ext uri="{BB962C8B-B14F-4D97-AF65-F5344CB8AC3E}">
        <p14:creationId xmlns:p14="http://schemas.microsoft.com/office/powerpoint/2010/main" val="37722751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A46811-17DA-9941-B072-0FDD734050A4}" type="slidenum">
              <a:rPr lang="uk-UA"/>
              <a:t>1</a:t>
            </a:fld>
            <a:endParaRPr lang="uk-UA"/>
          </a:p>
        </p:txBody>
      </p:sp>
    </p:spTree>
    <p:extLst>
      <p:ext uri="{BB962C8B-B14F-4D97-AF65-F5344CB8AC3E}">
        <p14:creationId xmlns:p14="http://schemas.microsoft.com/office/powerpoint/2010/main" val="3812150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22</a:t>
            </a:fld>
            <a:endParaRPr lang="en-US"/>
          </a:p>
        </p:txBody>
      </p:sp>
    </p:spTree>
    <p:extLst>
      <p:ext uri="{BB962C8B-B14F-4D97-AF65-F5344CB8AC3E}">
        <p14:creationId xmlns:p14="http://schemas.microsoft.com/office/powerpoint/2010/main" val="1036901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23</a:t>
            </a:fld>
            <a:endParaRPr lang="en-US"/>
          </a:p>
        </p:txBody>
      </p:sp>
    </p:spTree>
    <p:extLst>
      <p:ext uri="{BB962C8B-B14F-4D97-AF65-F5344CB8AC3E}">
        <p14:creationId xmlns:p14="http://schemas.microsoft.com/office/powerpoint/2010/main" val="4258218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24</a:t>
            </a:fld>
            <a:endParaRPr lang="en-US"/>
          </a:p>
        </p:txBody>
      </p:sp>
    </p:spTree>
    <p:extLst>
      <p:ext uri="{BB962C8B-B14F-4D97-AF65-F5344CB8AC3E}">
        <p14:creationId xmlns:p14="http://schemas.microsoft.com/office/powerpoint/2010/main" val="5255651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26</a:t>
            </a:fld>
            <a:endParaRPr lang="en-US"/>
          </a:p>
        </p:txBody>
      </p:sp>
    </p:spTree>
    <p:extLst>
      <p:ext uri="{BB962C8B-B14F-4D97-AF65-F5344CB8AC3E}">
        <p14:creationId xmlns:p14="http://schemas.microsoft.com/office/powerpoint/2010/main" val="551165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27</a:t>
            </a:fld>
            <a:endParaRPr lang="en-US"/>
          </a:p>
        </p:txBody>
      </p:sp>
    </p:spTree>
    <p:extLst>
      <p:ext uri="{BB962C8B-B14F-4D97-AF65-F5344CB8AC3E}">
        <p14:creationId xmlns:p14="http://schemas.microsoft.com/office/powerpoint/2010/main" val="41315109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28</a:t>
            </a:fld>
            <a:endParaRPr lang="en-US"/>
          </a:p>
        </p:txBody>
      </p:sp>
    </p:spTree>
    <p:extLst>
      <p:ext uri="{BB962C8B-B14F-4D97-AF65-F5344CB8AC3E}">
        <p14:creationId xmlns:p14="http://schemas.microsoft.com/office/powerpoint/2010/main" val="29095559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30</a:t>
            </a:fld>
            <a:endParaRPr lang="en-US"/>
          </a:p>
        </p:txBody>
      </p:sp>
    </p:spTree>
    <p:extLst>
      <p:ext uri="{BB962C8B-B14F-4D97-AF65-F5344CB8AC3E}">
        <p14:creationId xmlns:p14="http://schemas.microsoft.com/office/powerpoint/2010/main" val="446764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31</a:t>
            </a:fld>
            <a:endParaRPr lang="en-US"/>
          </a:p>
        </p:txBody>
      </p:sp>
    </p:spTree>
    <p:extLst>
      <p:ext uri="{BB962C8B-B14F-4D97-AF65-F5344CB8AC3E}">
        <p14:creationId xmlns:p14="http://schemas.microsoft.com/office/powerpoint/2010/main" val="3207104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a:t>
            </a:fld>
            <a:endParaRPr lang="en-US"/>
          </a:p>
        </p:txBody>
      </p:sp>
    </p:spTree>
    <p:extLst>
      <p:ext uri="{BB962C8B-B14F-4D97-AF65-F5344CB8AC3E}">
        <p14:creationId xmlns:p14="http://schemas.microsoft.com/office/powerpoint/2010/main" val="274254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a:t>
            </a:fld>
            <a:endParaRPr lang="en-US"/>
          </a:p>
        </p:txBody>
      </p:sp>
    </p:spTree>
    <p:extLst>
      <p:ext uri="{BB962C8B-B14F-4D97-AF65-F5344CB8AC3E}">
        <p14:creationId xmlns:p14="http://schemas.microsoft.com/office/powerpoint/2010/main" val="3787150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6</a:t>
            </a:fld>
            <a:endParaRPr lang="en-US"/>
          </a:p>
        </p:txBody>
      </p:sp>
    </p:spTree>
    <p:extLst>
      <p:ext uri="{BB962C8B-B14F-4D97-AF65-F5344CB8AC3E}">
        <p14:creationId xmlns:p14="http://schemas.microsoft.com/office/powerpoint/2010/main" val="3909352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8</a:t>
            </a:fld>
            <a:endParaRPr lang="en-US"/>
          </a:p>
        </p:txBody>
      </p:sp>
    </p:spTree>
    <p:extLst>
      <p:ext uri="{BB962C8B-B14F-4D97-AF65-F5344CB8AC3E}">
        <p14:creationId xmlns:p14="http://schemas.microsoft.com/office/powerpoint/2010/main" val="535622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24"/>
              </a:spcBef>
            </a:pPr>
            <a:r>
              <a:rPr lang="en-US" dirty="0" err="1"/>
              <a:t>GridFTP</a:t>
            </a:r>
            <a:r>
              <a:rPr lang="en-US" dirty="0"/>
              <a:t> provides a fault-tolerant implementation of FTP that handles network unavailability and server problems.</a:t>
            </a:r>
          </a:p>
        </p:txBody>
      </p:sp>
      <p:sp>
        <p:nvSpPr>
          <p:cNvPr id="4" name="Slide Number Placeholder 3"/>
          <p:cNvSpPr>
            <a:spLocks noGrp="1"/>
          </p:cNvSpPr>
          <p:nvPr>
            <p:ph type="sldNum" sz="quarter" idx="5"/>
          </p:nvPr>
        </p:nvSpPr>
        <p:spPr/>
        <p:txBody>
          <a:bodyPr/>
          <a:lstStyle/>
          <a:p>
            <a:fld id="{47A46811-17DA-9941-B072-0FDD734050A4}" type="slidenum">
              <a:rPr lang="en-US" smtClean="0"/>
              <a:t>12</a:t>
            </a:fld>
            <a:endParaRPr lang="en-US"/>
          </a:p>
        </p:txBody>
      </p:sp>
    </p:spTree>
    <p:extLst>
      <p:ext uri="{BB962C8B-B14F-4D97-AF65-F5344CB8AC3E}">
        <p14:creationId xmlns:p14="http://schemas.microsoft.com/office/powerpoint/2010/main" val="2537804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18</a:t>
            </a:fld>
            <a:endParaRPr lang="en-US"/>
          </a:p>
        </p:txBody>
      </p:sp>
    </p:spTree>
    <p:extLst>
      <p:ext uri="{BB962C8B-B14F-4D97-AF65-F5344CB8AC3E}">
        <p14:creationId xmlns:p14="http://schemas.microsoft.com/office/powerpoint/2010/main" val="3850943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20</a:t>
            </a:fld>
            <a:endParaRPr lang="en-US"/>
          </a:p>
        </p:txBody>
      </p:sp>
    </p:spTree>
    <p:extLst>
      <p:ext uri="{BB962C8B-B14F-4D97-AF65-F5344CB8AC3E}">
        <p14:creationId xmlns:p14="http://schemas.microsoft.com/office/powerpoint/2010/main" val="3332079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21</a:t>
            </a:fld>
            <a:endParaRPr lang="en-US"/>
          </a:p>
        </p:txBody>
      </p:sp>
    </p:spTree>
    <p:extLst>
      <p:ext uri="{BB962C8B-B14F-4D97-AF65-F5344CB8AC3E}">
        <p14:creationId xmlns:p14="http://schemas.microsoft.com/office/powerpoint/2010/main" val="11326410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Title Slide - one line">
    <p:bg>
      <p:bgPr>
        <a:solidFill>
          <a:schemeClr val="tx1"/>
        </a:solidFill>
        <a:effectLst/>
      </p:bgPr>
    </p:bg>
    <p:spTree>
      <p:nvGrpSpPr>
        <p:cNvPr id="1" name=""/>
        <p:cNvGrpSpPr/>
        <p:nvPr/>
      </p:nvGrpSpPr>
      <p:grpSpPr>
        <a:xfrm>
          <a:off x="0" y="0"/>
          <a:ext cx="0" cy="0"/>
          <a:chOff x="0" y="0"/>
          <a:chExt cx="0" cy="0"/>
        </a:xfrm>
      </p:grpSpPr>
      <p:pic>
        <p:nvPicPr>
          <p:cNvPr id="3" name="Picture 2"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2" name="Title 1"/>
          <p:cNvSpPr>
            <a:spLocks noGrp="1"/>
          </p:cNvSpPr>
          <p:nvPr>
            <p:ph type="title" hasCustomPrompt="1"/>
          </p:nvPr>
        </p:nvSpPr>
        <p:spPr>
          <a:xfrm>
            <a:off x="2910557" y="1156205"/>
            <a:ext cx="6233443" cy="1551617"/>
          </a:xfrm>
          <a:solidFill>
            <a:srgbClr val="000000">
              <a:alpha val="80000"/>
            </a:srgbClr>
          </a:solidFill>
        </p:spPr>
        <p:txBody>
          <a:bodyPr lIns="274320" tIns="0" rIns="274320" bIns="0">
            <a:noAutofit/>
          </a:bodyPr>
          <a:lstStyle>
            <a:lvl1pPr algn="l">
              <a:defRPr sz="3000"/>
            </a:lvl1pPr>
          </a:lstStyle>
          <a:p>
            <a:r>
              <a:rPr lang="en-US"/>
              <a:t>Title slide</a:t>
            </a:r>
          </a:p>
        </p:txBody>
      </p:sp>
      <p:sp>
        <p:nvSpPr>
          <p:cNvPr id="16" name="Text Placeholder 20"/>
          <p:cNvSpPr>
            <a:spLocks noGrp="1"/>
          </p:cNvSpPr>
          <p:nvPr>
            <p:ph type="body" sz="quarter" idx="11" hasCustomPrompt="1"/>
          </p:nvPr>
        </p:nvSpPr>
        <p:spPr>
          <a:xfrm>
            <a:off x="2910556" y="3067139"/>
            <a:ext cx="4945301" cy="736059"/>
          </a:xfrm>
          <a:prstGeom prst="rect">
            <a:avLst/>
          </a:prstGeom>
          <a:solidFill>
            <a:srgbClr val="000000">
              <a:alpha val="60000"/>
            </a:srgbClr>
          </a:solidFill>
          <a:ln>
            <a:noFill/>
          </a:ln>
        </p:spPr>
        <p:txBody>
          <a:bodyPr vert="horz" lIns="274320" tIns="137160" rIns="182880" bIns="137160" anchor="ctr" anchorCtr="0"/>
          <a:lstStyle>
            <a:lvl1pPr marL="0" indent="0">
              <a:buNone/>
              <a:defRPr sz="1800" baseline="0"/>
            </a:lvl1pPr>
          </a:lstStyle>
          <a:p>
            <a:pPr lvl="0"/>
            <a:r>
              <a:rPr lang="en-US"/>
              <a:t>Presenter Name</a:t>
            </a:r>
          </a:p>
          <a:p>
            <a:pPr lvl="0"/>
            <a:r>
              <a:rPr lang="en-US"/>
              <a:t>Venue or Organization</a:t>
            </a:r>
          </a:p>
        </p:txBody>
      </p:sp>
      <p:sp>
        <p:nvSpPr>
          <p:cNvPr id="18" name="Text Placeholder 20"/>
          <p:cNvSpPr>
            <a:spLocks noGrp="1"/>
          </p:cNvSpPr>
          <p:nvPr>
            <p:ph type="body" sz="quarter" idx="12" hasCustomPrompt="1"/>
          </p:nvPr>
        </p:nvSpPr>
        <p:spPr>
          <a:xfrm>
            <a:off x="2910556" y="3829141"/>
            <a:ext cx="4945301" cy="321038"/>
          </a:xfrm>
          <a:prstGeom prst="rect">
            <a:avLst/>
          </a:prstGeom>
          <a:solidFill>
            <a:srgbClr val="000000">
              <a:alpha val="60000"/>
            </a:srgbClr>
          </a:solidFill>
          <a:ln>
            <a:noFill/>
          </a:ln>
        </p:spPr>
        <p:txBody>
          <a:bodyPr vert="horz" lIns="274320" tIns="0" rIns="182880" bIns="0" anchor="ctr" anchorCtr="0"/>
          <a:lstStyle>
            <a:lvl1pPr marL="0" indent="0">
              <a:buNone/>
              <a:defRPr sz="1600" baseline="0"/>
            </a:lvl1pPr>
          </a:lstStyle>
          <a:p>
            <a:pPr lvl="0"/>
            <a:r>
              <a:rPr lang="en-US"/>
              <a:t>Date</a:t>
            </a:r>
          </a:p>
        </p:txBody>
      </p:sp>
      <p:sp>
        <p:nvSpPr>
          <p:cNvPr id="19" name="Text Placeholder 20"/>
          <p:cNvSpPr>
            <a:spLocks noGrp="1"/>
          </p:cNvSpPr>
          <p:nvPr>
            <p:ph type="body" sz="quarter" idx="13" hasCustomPrompt="1"/>
          </p:nvPr>
        </p:nvSpPr>
        <p:spPr>
          <a:xfrm>
            <a:off x="2910556" y="4177391"/>
            <a:ext cx="4945301" cy="312965"/>
          </a:xfrm>
          <a:prstGeom prst="rect">
            <a:avLst/>
          </a:prstGeom>
          <a:solidFill>
            <a:srgbClr val="000000">
              <a:alpha val="60000"/>
            </a:srgbClr>
          </a:solidFill>
          <a:ln>
            <a:noFill/>
          </a:ln>
        </p:spPr>
        <p:txBody>
          <a:bodyPr vert="horz" lIns="274320" tIns="0" rIns="182880" bIns="0" anchor="ctr" anchorCtr="0">
            <a:normAutofit/>
          </a:bodyPr>
          <a:lstStyle>
            <a:lvl1pPr marL="0" indent="0">
              <a:buNone/>
              <a:defRPr sz="1600" baseline="0"/>
            </a:lvl1pPr>
          </a:lstStyle>
          <a:p>
            <a:pPr lvl="0"/>
            <a:r>
              <a:rPr lang="en-US"/>
              <a:t>Publication number or conference name</a:t>
            </a:r>
          </a:p>
        </p:txBody>
      </p:sp>
      <p:sp>
        <p:nvSpPr>
          <p:cNvPr id="17" name="Rectangle 16"/>
          <p:cNvSpPr/>
          <p:nvPr userDrawn="1"/>
        </p:nvSpPr>
        <p:spPr>
          <a:xfrm>
            <a:off x="467454" y="-1"/>
            <a:ext cx="2443102" cy="10923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36827" y="275515"/>
            <a:ext cx="1893428" cy="503506"/>
          </a:xfrm>
          <a:prstGeom prst="rect">
            <a:avLst/>
          </a:prstGeom>
        </p:spPr>
      </p:pic>
    </p:spTree>
    <p:extLst>
      <p:ext uri="{BB962C8B-B14F-4D97-AF65-F5344CB8AC3E}">
        <p14:creationId xmlns:p14="http://schemas.microsoft.com/office/powerpoint/2010/main" val="398033231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Key Messaging Slide 6">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521187" y="887142"/>
            <a:ext cx="5622813"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Six</a:t>
            </a:r>
          </a:p>
        </p:txBody>
      </p:sp>
      <p:sp>
        <p:nvSpPr>
          <p:cNvPr id="11" name="Text Placeholder 7"/>
          <p:cNvSpPr>
            <a:spLocks noGrp="1"/>
          </p:cNvSpPr>
          <p:nvPr>
            <p:ph type="body" sz="quarter" idx="12" hasCustomPrompt="1"/>
          </p:nvPr>
        </p:nvSpPr>
        <p:spPr>
          <a:xfrm>
            <a:off x="5391942" y="1770087"/>
            <a:ext cx="37520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Top Title</a:t>
            </a:r>
          </a:p>
        </p:txBody>
      </p:sp>
    </p:spTree>
    <p:extLst>
      <p:ext uri="{BB962C8B-B14F-4D97-AF65-F5344CB8AC3E}">
        <p14:creationId xmlns:p14="http://schemas.microsoft.com/office/powerpoint/2010/main" val="62742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ransition Slide">
    <p:spTree>
      <p:nvGrpSpPr>
        <p:cNvPr id="1" name=""/>
        <p:cNvGrpSpPr/>
        <p:nvPr/>
      </p:nvGrpSpPr>
      <p:grpSpPr>
        <a:xfrm>
          <a:off x="0" y="0"/>
          <a:ext cx="0" cy="0"/>
          <a:chOff x="0" y="0"/>
          <a:chExt cx="0" cy="0"/>
        </a:xfrm>
      </p:grpSpPr>
      <p:pic>
        <p:nvPicPr>
          <p:cNvPr id="2" name="Picture 1"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4000" cy="5151120"/>
          </a:xfrm>
          <a:prstGeom prst="rect">
            <a:avLst/>
          </a:prstGeom>
        </p:spPr>
      </p:pic>
      <p:sp>
        <p:nvSpPr>
          <p:cNvPr id="8" name="Text Placeholder 7"/>
          <p:cNvSpPr>
            <a:spLocks noGrp="1"/>
          </p:cNvSpPr>
          <p:nvPr>
            <p:ph type="body" sz="quarter" idx="10" hasCustomPrompt="1"/>
          </p:nvPr>
        </p:nvSpPr>
        <p:spPr>
          <a:xfrm>
            <a:off x="0" y="1484751"/>
            <a:ext cx="3938658" cy="759182"/>
          </a:xfrm>
          <a:prstGeom prst="rect">
            <a:avLst/>
          </a:prstGeom>
          <a:solidFill>
            <a:srgbClr val="000000">
              <a:alpha val="80000"/>
            </a:srgbClr>
          </a:solidFill>
          <a:effectLst/>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Transition Slide</a:t>
            </a:r>
          </a:p>
        </p:txBody>
      </p:sp>
      <p:sp>
        <p:nvSpPr>
          <p:cNvPr id="11" name="Text Placeholder 7"/>
          <p:cNvSpPr>
            <a:spLocks noGrp="1"/>
          </p:cNvSpPr>
          <p:nvPr>
            <p:ph type="body" sz="quarter" idx="12" hasCustomPrompt="1"/>
          </p:nvPr>
        </p:nvSpPr>
        <p:spPr>
          <a:xfrm>
            <a:off x="0" y="2380402"/>
            <a:ext cx="2800526"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Two Lines</a:t>
            </a:r>
          </a:p>
        </p:txBody>
      </p:sp>
    </p:spTree>
    <p:extLst>
      <p:ext uri="{BB962C8B-B14F-4D97-AF65-F5344CB8AC3E}">
        <p14:creationId xmlns:p14="http://schemas.microsoft.com/office/powerpoint/2010/main" val="3853748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Slide - 4 charts">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15" name="Chart Placeholder 6"/>
          <p:cNvSpPr>
            <a:spLocks noGrp="1"/>
          </p:cNvSpPr>
          <p:nvPr>
            <p:ph type="chart" sz="quarter" idx="13" hasCustomPrompt="1"/>
          </p:nvPr>
        </p:nvSpPr>
        <p:spPr>
          <a:xfrm>
            <a:off x="4654609" y="2116138"/>
            <a:ext cx="1883539" cy="1412654"/>
          </a:xfrm>
          <a:prstGeom prst="rect">
            <a:avLst/>
          </a:prstGeom>
        </p:spPr>
        <p:txBody>
          <a:bodyPr vert="horz"/>
          <a:lstStyle>
            <a:lvl1pPr marL="0" indent="0">
              <a:buNone/>
              <a:defRPr sz="1200"/>
            </a:lvl1pPr>
          </a:lstStyle>
          <a:p>
            <a:r>
              <a:rPr lang="en-US"/>
              <a:t>Insert Chart</a:t>
            </a:r>
          </a:p>
        </p:txBody>
      </p:sp>
      <p:sp>
        <p:nvSpPr>
          <p:cNvPr id="16" name="Chart Placeholder 6"/>
          <p:cNvSpPr>
            <a:spLocks noGrp="1"/>
          </p:cNvSpPr>
          <p:nvPr>
            <p:ph type="chart" sz="quarter" idx="14" hasCustomPrompt="1"/>
          </p:nvPr>
        </p:nvSpPr>
        <p:spPr>
          <a:xfrm>
            <a:off x="6761869"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2" name="Text Placeholder 19"/>
          <p:cNvSpPr>
            <a:spLocks noGrp="1"/>
          </p:cNvSpPr>
          <p:nvPr>
            <p:ph type="body" sz="quarter" idx="17" hasCustomPrompt="1"/>
          </p:nvPr>
        </p:nvSpPr>
        <p:spPr>
          <a:xfrm>
            <a:off x="465460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3" name="Text Placeholder 19"/>
          <p:cNvSpPr>
            <a:spLocks noGrp="1"/>
          </p:cNvSpPr>
          <p:nvPr>
            <p:ph type="body" sz="quarter" idx="18" hasCustomPrompt="1"/>
          </p:nvPr>
        </p:nvSpPr>
        <p:spPr>
          <a:xfrm>
            <a:off x="676186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8" name="Title 1"/>
          <p:cNvSpPr>
            <a:spLocks noGrp="1"/>
          </p:cNvSpPr>
          <p:nvPr>
            <p:ph type="title" hasCustomPrompt="1"/>
          </p:nvPr>
        </p:nvSpPr>
        <p:spPr>
          <a:xfrm>
            <a:off x="457201" y="716"/>
            <a:ext cx="3211689" cy="1714975"/>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515265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Slide - 3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2116402"/>
            <a:ext cx="2532650"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26" name="Chart Placeholder 6"/>
          <p:cNvSpPr>
            <a:spLocks noGrp="1"/>
          </p:cNvSpPr>
          <p:nvPr>
            <p:ph type="chart" sz="quarter" idx="21" hasCustomPrompt="1"/>
          </p:nvPr>
        </p:nvSpPr>
        <p:spPr>
          <a:xfrm>
            <a:off x="6112875" y="2116402"/>
            <a:ext cx="2532650" cy="1412654"/>
          </a:xfrm>
          <a:prstGeom prst="rect">
            <a:avLst/>
          </a:prstGeom>
        </p:spPr>
        <p:txBody>
          <a:bodyPr vert="horz"/>
          <a:lstStyle>
            <a:lvl1pPr marL="0" indent="0">
              <a:buNone/>
              <a:defRPr sz="1200"/>
            </a:lvl1pPr>
          </a:lstStyle>
          <a:p>
            <a:r>
              <a:rPr lang="en-US"/>
              <a:t>Insert Chart</a:t>
            </a:r>
          </a:p>
        </p:txBody>
      </p:sp>
      <p:sp>
        <p:nvSpPr>
          <p:cNvPr id="27" name="Text Placeholder 19"/>
          <p:cNvSpPr>
            <a:spLocks noGrp="1"/>
          </p:cNvSpPr>
          <p:nvPr>
            <p:ph type="body" sz="quarter" idx="22" hasCustomPrompt="1"/>
          </p:nvPr>
        </p:nvSpPr>
        <p:spPr>
          <a:xfrm>
            <a:off x="6112875"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9" name="Chart Placeholder 6"/>
          <p:cNvSpPr>
            <a:spLocks noGrp="1"/>
          </p:cNvSpPr>
          <p:nvPr>
            <p:ph type="chart" sz="quarter" idx="23" hasCustomPrompt="1"/>
          </p:nvPr>
        </p:nvSpPr>
        <p:spPr>
          <a:xfrm>
            <a:off x="3309467" y="2116402"/>
            <a:ext cx="2532650" cy="1412654"/>
          </a:xfrm>
          <a:prstGeom prst="rect">
            <a:avLst/>
          </a:prstGeom>
        </p:spPr>
        <p:txBody>
          <a:bodyPr vert="horz"/>
          <a:lstStyle>
            <a:lvl1pPr marL="0" indent="0">
              <a:buNone/>
              <a:defRPr sz="1200"/>
            </a:lvl1pPr>
          </a:lstStyle>
          <a:p>
            <a:r>
              <a:rPr lang="en-US"/>
              <a:t>Insert Chart</a:t>
            </a:r>
          </a:p>
        </p:txBody>
      </p:sp>
      <p:sp>
        <p:nvSpPr>
          <p:cNvPr id="31" name="Text Placeholder 19"/>
          <p:cNvSpPr>
            <a:spLocks noGrp="1"/>
          </p:cNvSpPr>
          <p:nvPr>
            <p:ph type="body" sz="quarter" idx="24" hasCustomPrompt="1"/>
          </p:nvPr>
        </p:nvSpPr>
        <p:spPr>
          <a:xfrm>
            <a:off x="3309467"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14"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2709582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Slide - 2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769556" y="2116402"/>
            <a:ext cx="3875969" cy="1828139"/>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1"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6641180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Slide - Large Chart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1552223"/>
            <a:ext cx="8299391"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4059238"/>
            <a:ext cx="8299391"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62410"/>
            <a:ext cx="3396074"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10" name="Title 1"/>
          <p:cNvSpPr>
            <a:spLocks noGrp="1"/>
          </p:cNvSpPr>
          <p:nvPr>
            <p:ph type="title" hasCustomPrompt="1"/>
          </p:nvPr>
        </p:nvSpPr>
        <p:spPr>
          <a:xfrm>
            <a:off x="457201" y="2"/>
            <a:ext cx="4585169" cy="1403746"/>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3586953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ata Slide - chart +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8313" y="-7055"/>
            <a:ext cx="4574057" cy="1407230"/>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Data Slide: </a:t>
            </a:r>
            <a:br>
              <a:rPr lang="en-US"/>
            </a:br>
            <a:r>
              <a:rPr lang="en-US"/>
              <a:t>Keep Title Concise</a:t>
            </a:r>
          </a:p>
        </p:txBody>
      </p:sp>
      <p:sp>
        <p:nvSpPr>
          <p:cNvPr id="7" name="Chart Placeholder 6"/>
          <p:cNvSpPr>
            <a:spLocks noGrp="1"/>
          </p:cNvSpPr>
          <p:nvPr>
            <p:ph type="chart" sz="quarter" idx="11" hasCustomPrompt="1"/>
          </p:nvPr>
        </p:nvSpPr>
        <p:spPr>
          <a:xfrm>
            <a:off x="468314" y="1552223"/>
            <a:ext cx="4574055"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4059238"/>
            <a:ext cx="4574055"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552222"/>
            <a:ext cx="3396074" cy="2768953"/>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Tree>
    <p:extLst>
      <p:ext uri="{BB962C8B-B14F-4D97-AF65-F5344CB8AC3E}">
        <p14:creationId xmlns:p14="http://schemas.microsoft.com/office/powerpoint/2010/main" val="23171980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Key messaging + Blue infographic icons">
    <p:spTree>
      <p:nvGrpSpPr>
        <p:cNvPr id="1" name=""/>
        <p:cNvGrpSpPr/>
        <p:nvPr/>
      </p:nvGrpSpPr>
      <p:grpSpPr>
        <a:xfrm>
          <a:off x="0" y="0"/>
          <a:ext cx="0" cy="0"/>
          <a:chOff x="0" y="0"/>
          <a:chExt cx="0" cy="0"/>
        </a:xfrm>
      </p:grpSpPr>
      <p:sp>
        <p:nvSpPr>
          <p:cNvPr id="5" name="Picture Placeholder 4"/>
          <p:cNvSpPr>
            <a:spLocks noGrp="1"/>
          </p:cNvSpPr>
          <p:nvPr>
            <p:ph type="pic" sz="quarter" idx="39" hasCustomPrompt="1"/>
          </p:nvPr>
        </p:nvSpPr>
        <p:spPr>
          <a:xfrm>
            <a:off x="0" y="0"/>
            <a:ext cx="9144000" cy="5143500"/>
          </a:xfrm>
          <a:prstGeom prst="rect">
            <a:avLst/>
          </a:prstGeom>
        </p:spPr>
        <p:txBody>
          <a:bodyPr vert="horz"/>
          <a:lstStyle>
            <a:lvl1pPr marL="0" indent="0" algn="ctr">
              <a:buNone/>
              <a:defRPr sz="2000" baseline="0"/>
            </a:lvl1pPr>
          </a:lstStyle>
          <a:p>
            <a:r>
              <a:rPr lang="en-US"/>
              <a:t>Insert large background photo (10” wide x 5.63” high)</a:t>
            </a:r>
          </a:p>
        </p:txBody>
      </p:sp>
      <p:sp>
        <p:nvSpPr>
          <p:cNvPr id="8" name="Text Placeholder 7"/>
          <p:cNvSpPr>
            <a:spLocks noGrp="1"/>
          </p:cNvSpPr>
          <p:nvPr>
            <p:ph type="body" sz="quarter" idx="10" hasCustomPrompt="1"/>
          </p:nvPr>
        </p:nvSpPr>
        <p:spPr>
          <a:xfrm>
            <a:off x="1" y="434515"/>
            <a:ext cx="3327827"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a:t>
            </a:r>
          </a:p>
        </p:txBody>
      </p:sp>
      <p:sp>
        <p:nvSpPr>
          <p:cNvPr id="11" name="Text Placeholder 7"/>
          <p:cNvSpPr>
            <a:spLocks noGrp="1"/>
          </p:cNvSpPr>
          <p:nvPr>
            <p:ph type="body" sz="quarter" idx="12" hasCustomPrompt="1"/>
          </p:nvPr>
        </p:nvSpPr>
        <p:spPr>
          <a:xfrm>
            <a:off x="1" y="1112074"/>
            <a:ext cx="4192885"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Blue Infographic Icons</a:t>
            </a:r>
          </a:p>
        </p:txBody>
      </p:sp>
      <p:sp>
        <p:nvSpPr>
          <p:cNvPr id="7" name="Text Placeholder 6"/>
          <p:cNvSpPr>
            <a:spLocks noGrp="1"/>
          </p:cNvSpPr>
          <p:nvPr>
            <p:ph type="body" sz="quarter" idx="40"/>
          </p:nvPr>
        </p:nvSpPr>
        <p:spPr>
          <a:xfrm>
            <a:off x="0" y="2476500"/>
            <a:ext cx="9144000" cy="2217796"/>
          </a:xfrm>
          <a:prstGeom prst="rect">
            <a:avLst/>
          </a:prstGeom>
          <a:solidFill>
            <a:srgbClr val="000000">
              <a:alpha val="80000"/>
            </a:srgbClr>
          </a:solidFill>
        </p:spPr>
        <p:txBody>
          <a:bodyPr vert="horz"/>
          <a:lstStyle>
            <a:lvl1pPr marL="0" indent="0" algn="ctr">
              <a:buNone/>
              <a:defRPr sz="100"/>
            </a:lvl1pPr>
          </a:lstStyle>
          <a:p>
            <a:pPr lvl="0"/>
            <a:r>
              <a:rPr lang="en-US"/>
              <a:t>Click to edit Master text styles</a:t>
            </a:r>
          </a:p>
        </p:txBody>
      </p:sp>
      <p:sp>
        <p:nvSpPr>
          <p:cNvPr id="4" name="Text Placeholder 3"/>
          <p:cNvSpPr>
            <a:spLocks noGrp="1"/>
          </p:cNvSpPr>
          <p:nvPr>
            <p:ph type="body" sz="quarter" idx="18" hasCustomPrompt="1"/>
          </p:nvPr>
        </p:nvSpPr>
        <p:spPr>
          <a:xfrm>
            <a:off x="468313"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18" name="Text Placeholder 17"/>
          <p:cNvSpPr>
            <a:spLocks noGrp="1"/>
          </p:cNvSpPr>
          <p:nvPr>
            <p:ph type="body" sz="quarter" idx="19" hasCustomPrompt="1"/>
          </p:nvPr>
        </p:nvSpPr>
        <p:spPr>
          <a:xfrm>
            <a:off x="468314"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4" name="Text Placeholder 3"/>
          <p:cNvSpPr>
            <a:spLocks noGrp="1"/>
          </p:cNvSpPr>
          <p:nvPr>
            <p:ph type="body" sz="quarter" idx="20" hasCustomPrompt="1"/>
          </p:nvPr>
        </p:nvSpPr>
        <p:spPr>
          <a:xfrm>
            <a:off x="216070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0" name="Text Placeholder 17"/>
          <p:cNvSpPr>
            <a:spLocks noGrp="1"/>
          </p:cNvSpPr>
          <p:nvPr>
            <p:ph type="body" sz="quarter" idx="21" hasCustomPrompt="1"/>
          </p:nvPr>
        </p:nvSpPr>
        <p:spPr>
          <a:xfrm>
            <a:off x="216070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1" name="Text Placeholder 3"/>
          <p:cNvSpPr>
            <a:spLocks noGrp="1"/>
          </p:cNvSpPr>
          <p:nvPr>
            <p:ph type="body" sz="quarter" idx="22" hasCustomPrompt="1"/>
          </p:nvPr>
        </p:nvSpPr>
        <p:spPr>
          <a:xfrm>
            <a:off x="390107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2" name="Text Placeholder 17"/>
          <p:cNvSpPr>
            <a:spLocks noGrp="1"/>
          </p:cNvSpPr>
          <p:nvPr>
            <p:ph type="body" sz="quarter" idx="23" hasCustomPrompt="1"/>
          </p:nvPr>
        </p:nvSpPr>
        <p:spPr>
          <a:xfrm>
            <a:off x="390107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3" name="Text Placeholder 3"/>
          <p:cNvSpPr>
            <a:spLocks noGrp="1"/>
          </p:cNvSpPr>
          <p:nvPr>
            <p:ph type="body" sz="quarter" idx="24" hasCustomPrompt="1"/>
          </p:nvPr>
        </p:nvSpPr>
        <p:spPr>
          <a:xfrm>
            <a:off x="5588491"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4" name="Text Placeholder 17"/>
          <p:cNvSpPr>
            <a:spLocks noGrp="1"/>
          </p:cNvSpPr>
          <p:nvPr>
            <p:ph type="body" sz="quarter" idx="25" hasCustomPrompt="1"/>
          </p:nvPr>
        </p:nvSpPr>
        <p:spPr>
          <a:xfrm>
            <a:off x="5588492"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5" name="Text Placeholder 3"/>
          <p:cNvSpPr>
            <a:spLocks noGrp="1"/>
          </p:cNvSpPr>
          <p:nvPr>
            <p:ph type="body" sz="quarter" idx="26" hasCustomPrompt="1"/>
          </p:nvPr>
        </p:nvSpPr>
        <p:spPr>
          <a:xfrm>
            <a:off x="725674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6" name="Text Placeholder 17"/>
          <p:cNvSpPr>
            <a:spLocks noGrp="1"/>
          </p:cNvSpPr>
          <p:nvPr>
            <p:ph type="body" sz="quarter" idx="27" hasCustomPrompt="1"/>
          </p:nvPr>
        </p:nvSpPr>
        <p:spPr>
          <a:xfrm>
            <a:off x="725674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3" name="Text Placeholder 22"/>
          <p:cNvSpPr>
            <a:spLocks noGrp="1"/>
          </p:cNvSpPr>
          <p:nvPr>
            <p:ph type="body" sz="quarter" idx="29" hasCustomPrompt="1"/>
          </p:nvPr>
        </p:nvSpPr>
        <p:spPr>
          <a:xfrm>
            <a:off x="57819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0" name="Picture Placeholder 24"/>
          <p:cNvSpPr>
            <a:spLocks noGrp="1"/>
          </p:cNvSpPr>
          <p:nvPr>
            <p:ph type="pic" sz="quarter" idx="30" hasCustomPrompt="1"/>
          </p:nvPr>
        </p:nvSpPr>
        <p:spPr>
          <a:xfrm>
            <a:off x="661782"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1" name="Text Placeholder 22"/>
          <p:cNvSpPr>
            <a:spLocks noGrp="1"/>
          </p:cNvSpPr>
          <p:nvPr>
            <p:ph type="body" sz="quarter" idx="31" hasCustomPrompt="1"/>
          </p:nvPr>
        </p:nvSpPr>
        <p:spPr>
          <a:xfrm>
            <a:off x="228093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2" name="Picture Placeholder 24"/>
          <p:cNvSpPr>
            <a:spLocks noGrp="1"/>
          </p:cNvSpPr>
          <p:nvPr>
            <p:ph type="pic" sz="quarter" idx="32" hasCustomPrompt="1"/>
          </p:nvPr>
        </p:nvSpPr>
        <p:spPr>
          <a:xfrm>
            <a:off x="236452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3" name="Text Placeholder 22"/>
          <p:cNvSpPr>
            <a:spLocks noGrp="1"/>
          </p:cNvSpPr>
          <p:nvPr>
            <p:ph type="body" sz="quarter" idx="33" hasCustomPrompt="1"/>
          </p:nvPr>
        </p:nvSpPr>
        <p:spPr>
          <a:xfrm>
            <a:off x="402130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4" name="Picture Placeholder 24"/>
          <p:cNvSpPr>
            <a:spLocks noGrp="1"/>
          </p:cNvSpPr>
          <p:nvPr>
            <p:ph type="pic" sz="quarter" idx="34" hasCustomPrompt="1"/>
          </p:nvPr>
        </p:nvSpPr>
        <p:spPr>
          <a:xfrm>
            <a:off x="410489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5" name="Text Placeholder 22"/>
          <p:cNvSpPr>
            <a:spLocks noGrp="1"/>
          </p:cNvSpPr>
          <p:nvPr>
            <p:ph type="body" sz="quarter" idx="35" hasCustomPrompt="1"/>
          </p:nvPr>
        </p:nvSpPr>
        <p:spPr>
          <a:xfrm>
            <a:off x="5742865"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6" name="Picture Placeholder 24"/>
          <p:cNvSpPr>
            <a:spLocks noGrp="1"/>
          </p:cNvSpPr>
          <p:nvPr>
            <p:ph type="pic" sz="quarter" idx="36" hasCustomPrompt="1"/>
          </p:nvPr>
        </p:nvSpPr>
        <p:spPr>
          <a:xfrm>
            <a:off x="5826450"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7" name="Text Placeholder 22"/>
          <p:cNvSpPr>
            <a:spLocks noGrp="1"/>
          </p:cNvSpPr>
          <p:nvPr>
            <p:ph type="body" sz="quarter" idx="37" hasCustomPrompt="1"/>
          </p:nvPr>
        </p:nvSpPr>
        <p:spPr>
          <a:xfrm>
            <a:off x="739856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8" hasCustomPrompt="1"/>
          </p:nvPr>
        </p:nvSpPr>
        <p:spPr>
          <a:xfrm>
            <a:off x="7482152" y="2117941"/>
            <a:ext cx="892175" cy="669131"/>
          </a:xfrm>
          <a:prstGeom prst="rect">
            <a:avLst/>
          </a:prstGeom>
        </p:spPr>
        <p:txBody>
          <a:bodyPr vert="horz"/>
          <a:lstStyle>
            <a:lvl1pPr marL="0" indent="0">
              <a:buNone/>
              <a:defRPr sz="1200">
                <a:solidFill>
                  <a:schemeClr val="bg1"/>
                </a:solidFill>
              </a:defRPr>
            </a:lvl1pPr>
          </a:lstStyle>
          <a:p>
            <a:r>
              <a:rPr lang="en-US"/>
              <a:t>Insert icon</a:t>
            </a:r>
          </a:p>
        </p:txBody>
      </p:sp>
    </p:spTree>
    <p:extLst>
      <p:ext uri="{BB962C8B-B14F-4D97-AF65-F5344CB8AC3E}">
        <p14:creationId xmlns:p14="http://schemas.microsoft.com/office/powerpoint/2010/main" val="2568492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ey Messaging + Blue Infographic Content">
    <p:spTree>
      <p:nvGrpSpPr>
        <p:cNvPr id="1" name=""/>
        <p:cNvGrpSpPr/>
        <p:nvPr/>
      </p:nvGrpSpPr>
      <p:grpSpPr>
        <a:xfrm>
          <a:off x="0" y="0"/>
          <a:ext cx="0" cy="0"/>
          <a:chOff x="0" y="0"/>
          <a:chExt cx="0" cy="0"/>
        </a:xfrm>
      </p:grpSpPr>
      <p:sp>
        <p:nvSpPr>
          <p:cNvPr id="26" name="Rectangle 25"/>
          <p:cNvSpPr/>
          <p:nvPr userDrawn="1"/>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5" name="Rectangle 4"/>
          <p:cNvSpPr/>
          <p:nvPr/>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 Placeholder 3"/>
          <p:cNvSpPr>
            <a:spLocks noGrp="1"/>
          </p:cNvSpPr>
          <p:nvPr>
            <p:ph type="body" sz="quarter" idx="18" hasCustomPrompt="1"/>
          </p:nvPr>
        </p:nvSpPr>
        <p:spPr>
          <a:xfrm>
            <a:off x="468313"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8" name="Text Placeholder 17"/>
          <p:cNvSpPr>
            <a:spLocks noGrp="1"/>
          </p:cNvSpPr>
          <p:nvPr>
            <p:ph type="body" sz="quarter" idx="19" hasCustomPrompt="1"/>
          </p:nvPr>
        </p:nvSpPr>
        <p:spPr>
          <a:xfrm>
            <a:off x="468314"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9" name="Text Placeholder 3"/>
          <p:cNvSpPr>
            <a:spLocks noGrp="1"/>
          </p:cNvSpPr>
          <p:nvPr>
            <p:ph type="body" sz="quarter" idx="20" hasCustomPrompt="1"/>
          </p:nvPr>
        </p:nvSpPr>
        <p:spPr>
          <a:xfrm>
            <a:off x="216070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0" name="Text Placeholder 17"/>
          <p:cNvSpPr>
            <a:spLocks noGrp="1"/>
          </p:cNvSpPr>
          <p:nvPr>
            <p:ph type="body" sz="quarter" idx="21" hasCustomPrompt="1"/>
          </p:nvPr>
        </p:nvSpPr>
        <p:spPr>
          <a:xfrm>
            <a:off x="216070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1" name="Text Placeholder 3"/>
          <p:cNvSpPr>
            <a:spLocks noGrp="1"/>
          </p:cNvSpPr>
          <p:nvPr>
            <p:ph type="body" sz="quarter" idx="22" hasCustomPrompt="1"/>
          </p:nvPr>
        </p:nvSpPr>
        <p:spPr>
          <a:xfrm>
            <a:off x="390107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2" name="Text Placeholder 17"/>
          <p:cNvSpPr>
            <a:spLocks noGrp="1"/>
          </p:cNvSpPr>
          <p:nvPr>
            <p:ph type="body" sz="quarter" idx="23" hasCustomPrompt="1"/>
          </p:nvPr>
        </p:nvSpPr>
        <p:spPr>
          <a:xfrm>
            <a:off x="390107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3" name="Text Placeholder 3"/>
          <p:cNvSpPr>
            <a:spLocks noGrp="1"/>
          </p:cNvSpPr>
          <p:nvPr>
            <p:ph type="body" sz="quarter" idx="24" hasCustomPrompt="1"/>
          </p:nvPr>
        </p:nvSpPr>
        <p:spPr>
          <a:xfrm>
            <a:off x="5588491"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4" name="Text Placeholder 17"/>
          <p:cNvSpPr>
            <a:spLocks noGrp="1"/>
          </p:cNvSpPr>
          <p:nvPr>
            <p:ph type="body" sz="quarter" idx="25" hasCustomPrompt="1"/>
          </p:nvPr>
        </p:nvSpPr>
        <p:spPr>
          <a:xfrm>
            <a:off x="5588492"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5" name="Text Placeholder 3"/>
          <p:cNvSpPr>
            <a:spLocks noGrp="1"/>
          </p:cNvSpPr>
          <p:nvPr>
            <p:ph type="body" sz="quarter" idx="26" hasCustomPrompt="1"/>
          </p:nvPr>
        </p:nvSpPr>
        <p:spPr>
          <a:xfrm>
            <a:off x="725674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6" name="Text Placeholder 17"/>
          <p:cNvSpPr>
            <a:spLocks noGrp="1"/>
          </p:cNvSpPr>
          <p:nvPr>
            <p:ph type="body" sz="quarter" idx="27" hasCustomPrompt="1"/>
          </p:nvPr>
        </p:nvSpPr>
        <p:spPr>
          <a:xfrm>
            <a:off x="725674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7" name="Text Placeholder 22"/>
          <p:cNvSpPr>
            <a:spLocks noGrp="1"/>
          </p:cNvSpPr>
          <p:nvPr>
            <p:ph type="body" sz="quarter" idx="29" hasCustomPrompt="1"/>
          </p:nvPr>
        </p:nvSpPr>
        <p:spPr>
          <a:xfrm>
            <a:off x="57819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0" hasCustomPrompt="1"/>
          </p:nvPr>
        </p:nvSpPr>
        <p:spPr>
          <a:xfrm>
            <a:off x="661782"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9" name="Text Placeholder 22"/>
          <p:cNvSpPr>
            <a:spLocks noGrp="1"/>
          </p:cNvSpPr>
          <p:nvPr>
            <p:ph type="body" sz="quarter" idx="31" hasCustomPrompt="1"/>
          </p:nvPr>
        </p:nvSpPr>
        <p:spPr>
          <a:xfrm>
            <a:off x="228093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0" name="Picture Placeholder 24"/>
          <p:cNvSpPr>
            <a:spLocks noGrp="1"/>
          </p:cNvSpPr>
          <p:nvPr>
            <p:ph type="pic" sz="quarter" idx="32" hasCustomPrompt="1"/>
          </p:nvPr>
        </p:nvSpPr>
        <p:spPr>
          <a:xfrm>
            <a:off x="236452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1" name="Text Placeholder 22"/>
          <p:cNvSpPr>
            <a:spLocks noGrp="1"/>
          </p:cNvSpPr>
          <p:nvPr>
            <p:ph type="body" sz="quarter" idx="33" hasCustomPrompt="1"/>
          </p:nvPr>
        </p:nvSpPr>
        <p:spPr>
          <a:xfrm>
            <a:off x="402130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2" name="Picture Placeholder 24"/>
          <p:cNvSpPr>
            <a:spLocks noGrp="1"/>
          </p:cNvSpPr>
          <p:nvPr>
            <p:ph type="pic" sz="quarter" idx="34" hasCustomPrompt="1"/>
          </p:nvPr>
        </p:nvSpPr>
        <p:spPr>
          <a:xfrm>
            <a:off x="410489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3" name="Text Placeholder 22"/>
          <p:cNvSpPr>
            <a:spLocks noGrp="1"/>
          </p:cNvSpPr>
          <p:nvPr>
            <p:ph type="body" sz="quarter" idx="35" hasCustomPrompt="1"/>
          </p:nvPr>
        </p:nvSpPr>
        <p:spPr>
          <a:xfrm>
            <a:off x="5742864"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4" name="Picture Placeholder 24"/>
          <p:cNvSpPr>
            <a:spLocks noGrp="1"/>
          </p:cNvSpPr>
          <p:nvPr>
            <p:ph type="pic" sz="quarter" idx="36" hasCustomPrompt="1"/>
          </p:nvPr>
        </p:nvSpPr>
        <p:spPr>
          <a:xfrm>
            <a:off x="5826450"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5" name="Text Placeholder 22"/>
          <p:cNvSpPr>
            <a:spLocks noGrp="1"/>
          </p:cNvSpPr>
          <p:nvPr>
            <p:ph type="body" sz="quarter" idx="37" hasCustomPrompt="1"/>
          </p:nvPr>
        </p:nvSpPr>
        <p:spPr>
          <a:xfrm>
            <a:off x="739856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6" name="Picture Placeholder 24"/>
          <p:cNvSpPr>
            <a:spLocks noGrp="1"/>
          </p:cNvSpPr>
          <p:nvPr>
            <p:ph type="pic" sz="quarter" idx="38" hasCustomPrompt="1"/>
          </p:nvPr>
        </p:nvSpPr>
        <p:spPr>
          <a:xfrm>
            <a:off x="7482152" y="2398383"/>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29" name="Title 1"/>
          <p:cNvSpPr>
            <a:spLocks noGrp="1"/>
          </p:cNvSpPr>
          <p:nvPr>
            <p:ph type="title" hasCustomPrompt="1"/>
          </p:nvPr>
        </p:nvSpPr>
        <p:spPr>
          <a:xfrm>
            <a:off x="457201" y="0"/>
            <a:ext cx="3211689" cy="1716880"/>
          </a:xfrm>
        </p:spPr>
        <p:txBody>
          <a:bodyPr/>
          <a:lstStyle/>
          <a:p>
            <a:pPr lvl="0"/>
            <a:r>
              <a:rPr lang="en-US"/>
              <a:t>Messaging + Blue Infographic Content</a:t>
            </a:r>
          </a:p>
        </p:txBody>
      </p:sp>
    </p:spTree>
    <p:extLst>
      <p:ext uri="{BB962C8B-B14F-4D97-AF65-F5344CB8AC3E}">
        <p14:creationId xmlns:p14="http://schemas.microsoft.com/office/powerpoint/2010/main" val="2699925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8080601"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2939635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2097266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2781259"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3575254" y="3292231"/>
            <a:ext cx="5106336" cy="1562804"/>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9" name="Text Placeholder 6"/>
          <p:cNvSpPr>
            <a:spLocks noGrp="1"/>
          </p:cNvSpPr>
          <p:nvPr>
            <p:ph type="body" sz="quarter" idx="13" hasCustomPrompt="1"/>
          </p:nvPr>
        </p:nvSpPr>
        <p:spPr>
          <a:xfrm>
            <a:off x="3575254" y="2969846"/>
            <a:ext cx="5106336" cy="263769"/>
          </a:xfrm>
          <a:prstGeom prst="rect">
            <a:avLst/>
          </a:prstGeom>
        </p:spPr>
        <p:txBody>
          <a:bodyPr vert="horz" lIns="0" tIns="0" rIns="0" bIns="0"/>
          <a:lstStyle>
            <a:lvl1pPr marL="0" indent="0">
              <a:buFont typeface="Arial"/>
              <a:buNone/>
              <a:defRPr sz="18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Additional Content Subtitle</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33955132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 Simple - 3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1677987"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270149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cxnSp>
        <p:nvCxnSpPr>
          <p:cNvPr id="3" name="Straight Connector 2"/>
          <p:cNvCxnSpPr/>
          <p:nvPr/>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
        <p:nvSpPr>
          <p:cNvPr id="11" name="Text Placeholder 6"/>
          <p:cNvSpPr>
            <a:spLocks noGrp="1"/>
          </p:cNvSpPr>
          <p:nvPr>
            <p:ph type="body" sz="quarter" idx="15" hasCustomPrompt="1"/>
          </p:nvPr>
        </p:nvSpPr>
        <p:spPr>
          <a:xfrm>
            <a:off x="582061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cxnSp>
        <p:nvCxnSpPr>
          <p:cNvPr id="12" name="Straight Connector 11"/>
          <p:cNvCxnSpPr/>
          <p:nvPr userDrawn="1"/>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52539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Slide - heavy vertical - 1 photo">
    <p:spTree>
      <p:nvGrpSpPr>
        <p:cNvPr id="1" name=""/>
        <p:cNvGrpSpPr/>
        <p:nvPr/>
      </p:nvGrpSpPr>
      <p:grpSpPr>
        <a:xfrm>
          <a:off x="0" y="0"/>
          <a:ext cx="0" cy="0"/>
          <a:chOff x="0" y="0"/>
          <a:chExt cx="0" cy="0"/>
        </a:xfrm>
      </p:grpSpPr>
      <p:sp>
        <p:nvSpPr>
          <p:cNvPr id="4"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5"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0"/>
            <a:ext cx="4103687" cy="278130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6959319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927600" y="270710"/>
            <a:ext cx="3840104" cy="4582763"/>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8" name="Picture Placeholder 2"/>
          <p:cNvSpPr>
            <a:spLocks noGrp="1"/>
          </p:cNvSpPr>
          <p:nvPr>
            <p:ph type="pic" sz="quarter" idx="22" hasCustomPrompt="1"/>
          </p:nvPr>
        </p:nvSpPr>
        <p:spPr>
          <a:xfrm>
            <a:off x="468315"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3228193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60375" y="1600200"/>
            <a:ext cx="4093482" cy="3253273"/>
          </a:xfrm>
          <a:prstGeom prst="rect">
            <a:avLst/>
          </a:prstGeom>
        </p:spPr>
        <p:txBody>
          <a:bodyPr vert="horz" lIns="0" tIns="0" rIns="0" bIns="0" anchor="t" anchorCtr="0"/>
          <a:lstStyle>
            <a:lvl1pPr marL="0" marR="0" indent="0" algn="l" defTabSz="457200" rtl="0" eaLnBrk="1" fontAlgn="auto" latinLnBrk="0" hangingPunct="1">
              <a:lnSpc>
                <a:spcPct val="100000"/>
              </a:lnSpc>
              <a:spcBef>
                <a:spcPts val="1000"/>
              </a:spcBef>
              <a:spcAft>
                <a:spcPts val="0"/>
              </a:spcAft>
              <a:buClrTx/>
              <a:buSzTx/>
              <a:buFont typeface="Arial"/>
              <a:buNone/>
              <a:tabLst/>
              <a:defRPr sz="1800" baseline="0"/>
            </a:lvl1pPr>
          </a:lstStyle>
          <a:p>
            <a:pPr marL="0" marR="0" lvl="0" indent="0" algn="l" defTabSz="457200" rtl="0" eaLnBrk="1" fontAlgn="auto" latinLnBrk="0" hangingPunct="1">
              <a:lnSpc>
                <a:spcPct val="100000"/>
              </a:lnSpc>
              <a:spcBef>
                <a:spcPts val="1000"/>
              </a:spcBef>
              <a:spcAft>
                <a:spcPts val="0"/>
              </a:spcAft>
              <a:buClrTx/>
              <a:buSzTx/>
              <a:buFont typeface="Arial"/>
              <a:buNone/>
              <a:tabLst/>
              <a:defRPr/>
            </a:pPr>
            <a:r>
              <a:rPr lang="en-US"/>
              <a:t>Eos ipsum senserit erroribus ne, sit cu vero maluisset appellantur, per voluptatum repudiandae at. In eos odio torquatos, duo posse saepe vituperata ei, cu eum dissentiet interpretaris.</a:t>
            </a:r>
          </a:p>
          <a:p>
            <a:pPr lvl="0"/>
            <a:endParaRPr lang="en-US"/>
          </a:p>
        </p:txBody>
      </p:sp>
      <p:sp>
        <p:nvSpPr>
          <p:cNvPr id="8" name="Picture Placeholder 2"/>
          <p:cNvSpPr>
            <a:spLocks noGrp="1"/>
          </p:cNvSpPr>
          <p:nvPr>
            <p:ph type="pic" sz="quarter" idx="22" hasCustomPrompt="1"/>
          </p:nvPr>
        </p:nvSpPr>
        <p:spPr>
          <a:xfrm>
            <a:off x="4887538"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841070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Slide - heavy vertical - 2 photos">
    <p:spTree>
      <p:nvGrpSpPr>
        <p:cNvPr id="1" name=""/>
        <p:cNvGrpSpPr/>
        <p:nvPr/>
      </p:nvGrpSpPr>
      <p:grpSpPr>
        <a:xfrm>
          <a:off x="0" y="0"/>
          <a:ext cx="0" cy="0"/>
          <a:chOff x="0" y="0"/>
          <a:chExt cx="0" cy="0"/>
        </a:xfrm>
      </p:grpSpPr>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9" name="Picture Placeholder 2"/>
          <p:cNvSpPr>
            <a:spLocks noGrp="1"/>
          </p:cNvSpPr>
          <p:nvPr>
            <p:ph type="pic" sz="quarter" idx="23" hasCustomPrompt="1"/>
          </p:nvPr>
        </p:nvSpPr>
        <p:spPr>
          <a:xfrm>
            <a:off x="468315" y="30099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1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
        <p:nvSpPr>
          <p:cNvPr id="10"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11"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Tree>
    <p:extLst>
      <p:ext uri="{BB962C8B-B14F-4D97-AF65-F5344CB8AC3E}">
        <p14:creationId xmlns:p14="http://schemas.microsoft.com/office/powerpoint/2010/main" val="21276036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Multi-photo sli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68313" y="0"/>
            <a:ext cx="4804728" cy="1216819"/>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Photo Slide</a:t>
            </a:r>
          </a:p>
        </p:txBody>
      </p:sp>
      <p:sp>
        <p:nvSpPr>
          <p:cNvPr id="11" name="Text Placeholder 27"/>
          <p:cNvSpPr>
            <a:spLocks noGrp="1"/>
          </p:cNvSpPr>
          <p:nvPr>
            <p:ph type="body" sz="quarter" idx="20" hasCustomPrompt="1"/>
          </p:nvPr>
        </p:nvSpPr>
        <p:spPr>
          <a:xfrm>
            <a:off x="468313" y="4076700"/>
            <a:ext cx="4804728" cy="840647"/>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Description of the photo/image</a:t>
            </a:r>
          </a:p>
        </p:txBody>
      </p:sp>
      <p:sp>
        <p:nvSpPr>
          <p:cNvPr id="10" name="Picture Placeholder 2"/>
          <p:cNvSpPr>
            <a:spLocks noGrp="1"/>
          </p:cNvSpPr>
          <p:nvPr>
            <p:ph type="pic" sz="quarter" idx="21" hasCustomPrompt="1"/>
          </p:nvPr>
        </p:nvSpPr>
        <p:spPr>
          <a:xfrm>
            <a:off x="468313" y="1412748"/>
            <a:ext cx="4800600" cy="249631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4" name="Picture Placeholder 2"/>
          <p:cNvSpPr>
            <a:spLocks noGrp="1"/>
          </p:cNvSpPr>
          <p:nvPr>
            <p:ph type="pic" sz="quarter" idx="22" hasCustomPrompt="1"/>
          </p:nvPr>
        </p:nvSpPr>
        <p:spPr>
          <a:xfrm>
            <a:off x="5541264" y="137160"/>
            <a:ext cx="3136392" cy="226999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5" name="Picture Placeholder 2"/>
          <p:cNvSpPr>
            <a:spLocks noGrp="1"/>
          </p:cNvSpPr>
          <p:nvPr>
            <p:ph type="pic" sz="quarter" idx="23" hasCustomPrompt="1"/>
          </p:nvPr>
        </p:nvSpPr>
        <p:spPr>
          <a:xfrm>
            <a:off x="5541264" y="2551176"/>
            <a:ext cx="3136392" cy="236601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Tree>
    <p:extLst>
      <p:ext uri="{BB962C8B-B14F-4D97-AF65-F5344CB8AC3E}">
        <p14:creationId xmlns:p14="http://schemas.microsoft.com/office/powerpoint/2010/main" val="27469933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imple Slide 4">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Tree>
    <p:extLst>
      <p:ext uri="{BB962C8B-B14F-4D97-AF65-F5344CB8AC3E}">
        <p14:creationId xmlns:p14="http://schemas.microsoft.com/office/powerpoint/2010/main" val="31539182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imp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0"/>
            <a:ext cx="4123871" cy="93226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1101839"/>
            <a:ext cx="8371341" cy="3640251"/>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36520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mple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852237"/>
            <a:ext cx="8371341" cy="3889853"/>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811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560214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pic>
        <p:nvPicPr>
          <p:cNvPr id="14" name="Picture 13"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6" name="TextBox 5"/>
          <p:cNvSpPr txBox="1"/>
          <p:nvPr/>
        </p:nvSpPr>
        <p:spPr>
          <a:xfrm>
            <a:off x="359268" y="4132836"/>
            <a:ext cx="5074364" cy="400110"/>
          </a:xfrm>
          <a:prstGeom prst="rect">
            <a:avLst/>
          </a:prstGeom>
          <a:noFill/>
        </p:spPr>
        <p:txBody>
          <a:bodyPr wrap="square" tIns="45720" rtlCol="0" anchor="ctr">
            <a:spAutoFit/>
          </a:bodyPr>
          <a:lstStyle/>
          <a:p>
            <a:pPr>
              <a:spcBef>
                <a:spcPts val="1200"/>
              </a:spcBef>
              <a:spcAft>
                <a:spcPts val="600"/>
              </a:spcAft>
            </a:pPr>
            <a:r>
              <a:rPr lang="en-US" sz="1000" b="1" dirty="0">
                <a:solidFill>
                  <a:srgbClr val="FFFFFF"/>
                </a:solidFill>
              </a:rPr>
              <a:t>NREL is a national laboratory of the U.S. Department of Energy, Office of Energy Efficiency </a:t>
            </a:r>
            <a:br>
              <a:rPr lang="en-US" sz="1000" b="1" dirty="0">
                <a:solidFill>
                  <a:srgbClr val="FFFFFF"/>
                </a:solidFill>
              </a:rPr>
            </a:br>
            <a:r>
              <a:rPr lang="en-US" sz="1000" b="1" dirty="0">
                <a:solidFill>
                  <a:srgbClr val="FFFFFF"/>
                </a:solidFill>
              </a:rPr>
              <a:t>and Renewable Energy, operated by the Alliance for Sustainable Energy, LLC.</a:t>
            </a:r>
          </a:p>
        </p:txBody>
      </p:sp>
      <p:sp>
        <p:nvSpPr>
          <p:cNvPr id="10" name="TextBox 9"/>
          <p:cNvSpPr txBox="1"/>
          <p:nvPr userDrawn="1"/>
        </p:nvSpPr>
        <p:spPr>
          <a:xfrm>
            <a:off x="1" y="3563961"/>
            <a:ext cx="2116667" cy="392052"/>
          </a:xfrm>
          <a:prstGeom prst="rect">
            <a:avLst/>
          </a:prstGeom>
          <a:solidFill>
            <a:srgbClr val="000000">
              <a:alpha val="86000"/>
            </a:srgbClr>
          </a:solidFill>
        </p:spPr>
        <p:txBody>
          <a:bodyPr wrap="square" lIns="91440" tIns="45720" rIns="0" bIns="91440" rtlCol="0" anchor="ctr">
            <a:noAutofit/>
          </a:bodyPr>
          <a:lstStyle/>
          <a:p>
            <a:pPr algn="ctr">
              <a:spcBef>
                <a:spcPts val="1200"/>
              </a:spcBef>
              <a:spcAft>
                <a:spcPts val="600"/>
              </a:spcAft>
            </a:pPr>
            <a:r>
              <a:rPr lang="en-US" b="1" dirty="0">
                <a:solidFill>
                  <a:srgbClr val="FFFFFF"/>
                </a:solidFill>
              </a:rPr>
              <a:t>  www.nrel.gov</a:t>
            </a:r>
          </a:p>
        </p:txBody>
      </p:sp>
      <p:sp>
        <p:nvSpPr>
          <p:cNvPr id="15" name="Text Placeholder 14"/>
          <p:cNvSpPr>
            <a:spLocks noGrp="1"/>
          </p:cNvSpPr>
          <p:nvPr>
            <p:ph type="body" sz="quarter" idx="13" hasCustomPrompt="1"/>
          </p:nvPr>
        </p:nvSpPr>
        <p:spPr>
          <a:xfrm>
            <a:off x="467456" y="4688428"/>
            <a:ext cx="4015645" cy="190500"/>
          </a:xfrm>
        </p:spPr>
        <p:txBody>
          <a:bodyPr lIns="0" tIns="0" rIns="0" bIns="0" anchor="ctr" anchorCtr="0">
            <a:noAutofit/>
          </a:bodyPr>
          <a:lstStyle>
            <a:lvl1pPr marL="0" indent="0">
              <a:buNone/>
              <a:defRPr sz="1000">
                <a:solidFill>
                  <a:srgbClr val="FFFFFF"/>
                </a:solidFill>
              </a:defRPr>
            </a:lvl1pPr>
          </a:lstStyle>
          <a:p>
            <a:pPr lvl="0"/>
            <a:r>
              <a:rPr lang="en-US"/>
              <a:t>Publication number</a:t>
            </a:r>
          </a:p>
        </p:txBody>
      </p:sp>
      <p:sp>
        <p:nvSpPr>
          <p:cNvPr id="17" name="Text Placeholder 7"/>
          <p:cNvSpPr>
            <a:spLocks noGrp="1"/>
          </p:cNvSpPr>
          <p:nvPr>
            <p:ph type="body" sz="quarter" idx="14" hasCustomPrompt="1"/>
          </p:nvPr>
        </p:nvSpPr>
        <p:spPr>
          <a:xfrm>
            <a:off x="3948546" y="1698285"/>
            <a:ext cx="5195455" cy="759182"/>
          </a:xfrm>
          <a:prstGeom prst="rect">
            <a:avLst/>
          </a:prstGeom>
          <a:solidFill>
            <a:srgbClr val="000000">
              <a:alpha val="80000"/>
            </a:srgbClr>
          </a:solidFill>
        </p:spPr>
        <p:txBody>
          <a:bodyPr vert="horz" wrap="square" lIns="274320" tIns="0" rIns="457200" bIns="91440" anchor="ctr" anchorCtr="0">
            <a:spAutoFit/>
          </a:bodyPr>
          <a:lstStyle>
            <a:lvl1pPr marL="0" indent="0" algn="l">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Q&amp;A or Thank you</a:t>
            </a:r>
          </a:p>
        </p:txBody>
      </p:sp>
      <p:sp>
        <p:nvSpPr>
          <p:cNvPr id="16" name="Rectangle 15"/>
          <p:cNvSpPr/>
          <p:nvPr userDrawn="1"/>
        </p:nvSpPr>
        <p:spPr>
          <a:xfrm>
            <a:off x="5965653" y="4190139"/>
            <a:ext cx="2443102" cy="9651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8" name="Picture 17"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244433" y="4427397"/>
            <a:ext cx="1893428" cy="503506"/>
          </a:xfrm>
          <a:prstGeom prst="rect">
            <a:avLst/>
          </a:prstGeom>
        </p:spPr>
      </p:pic>
    </p:spTree>
    <p:extLst>
      <p:ext uri="{BB962C8B-B14F-4D97-AF65-F5344CB8AC3E}">
        <p14:creationId xmlns:p14="http://schemas.microsoft.com/office/powerpoint/2010/main" val="1305154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0">
                <a:solidFill>
                  <a:schemeClr val="tx1">
                    <a:lumMod val="50000"/>
                    <a:lumOff val="50000"/>
                  </a:schemeClr>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bg1">
              <a:lumMod val="65000"/>
            </a:schemeClr>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1274482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Key Messaging Slide 1">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0" y="1484751"/>
            <a:ext cx="5911604"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One </a:t>
            </a:r>
          </a:p>
        </p:txBody>
      </p:sp>
      <p:sp>
        <p:nvSpPr>
          <p:cNvPr id="11" name="Text Placeholder 7"/>
          <p:cNvSpPr>
            <a:spLocks noGrp="1"/>
          </p:cNvSpPr>
          <p:nvPr>
            <p:ph type="body" sz="quarter" idx="12" hasCustomPrompt="1"/>
          </p:nvPr>
        </p:nvSpPr>
        <p:spPr>
          <a:xfrm>
            <a:off x="0" y="2377103"/>
            <a:ext cx="4138032"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Middle Title</a:t>
            </a:r>
          </a:p>
        </p:txBody>
      </p:sp>
    </p:spTree>
    <p:extLst>
      <p:ext uri="{BB962C8B-B14F-4D97-AF65-F5344CB8AC3E}">
        <p14:creationId xmlns:p14="http://schemas.microsoft.com/office/powerpoint/2010/main" val="1816184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Key Messaging Slide 2">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 y="3003162"/>
            <a:ext cx="5934397"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Two</a:t>
            </a:r>
          </a:p>
        </p:txBody>
      </p:sp>
      <p:sp>
        <p:nvSpPr>
          <p:cNvPr id="11" name="Text Placeholder 7"/>
          <p:cNvSpPr>
            <a:spLocks noGrp="1"/>
          </p:cNvSpPr>
          <p:nvPr>
            <p:ph type="body" sz="quarter" idx="12" hasCustomPrompt="1"/>
          </p:nvPr>
        </p:nvSpPr>
        <p:spPr>
          <a:xfrm>
            <a:off x="1" y="3894048"/>
            <a:ext cx="4224945"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Bottom Title</a:t>
            </a:r>
          </a:p>
        </p:txBody>
      </p:sp>
    </p:spTree>
    <p:extLst>
      <p:ext uri="{BB962C8B-B14F-4D97-AF65-F5344CB8AC3E}">
        <p14:creationId xmlns:p14="http://schemas.microsoft.com/office/powerpoint/2010/main" val="1526233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Messaging Slide 3">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980898"/>
            <a:ext cx="6071333"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Three</a:t>
            </a:r>
          </a:p>
        </p:txBody>
      </p:sp>
      <p:sp>
        <p:nvSpPr>
          <p:cNvPr id="11" name="Text Placeholder 7"/>
          <p:cNvSpPr>
            <a:spLocks noGrp="1"/>
          </p:cNvSpPr>
          <p:nvPr>
            <p:ph type="body" sz="quarter" idx="12" hasCustomPrompt="1"/>
          </p:nvPr>
        </p:nvSpPr>
        <p:spPr>
          <a:xfrm>
            <a:off x="1646297" y="1873250"/>
            <a:ext cx="4417235"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Top Title</a:t>
            </a:r>
          </a:p>
        </p:txBody>
      </p:sp>
    </p:spTree>
    <p:extLst>
      <p:ext uri="{BB962C8B-B14F-4D97-AF65-F5344CB8AC3E}">
        <p14:creationId xmlns:p14="http://schemas.microsoft.com/office/powerpoint/2010/main" val="2353544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ey Messaging Slide 4">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2895305"/>
            <a:ext cx="5817107"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Four</a:t>
            </a:r>
          </a:p>
        </p:txBody>
      </p:sp>
      <p:sp>
        <p:nvSpPr>
          <p:cNvPr id="11" name="Text Placeholder 7"/>
          <p:cNvSpPr>
            <a:spLocks noGrp="1"/>
          </p:cNvSpPr>
          <p:nvPr>
            <p:ph type="body" sz="quarter" idx="12" hasCustomPrompt="1"/>
          </p:nvPr>
        </p:nvSpPr>
        <p:spPr>
          <a:xfrm>
            <a:off x="1646296" y="3778250"/>
            <a:ext cx="5182418"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Bottom Title</a:t>
            </a:r>
          </a:p>
        </p:txBody>
      </p:sp>
    </p:spTree>
    <p:extLst>
      <p:ext uri="{BB962C8B-B14F-4D97-AF65-F5344CB8AC3E}">
        <p14:creationId xmlns:p14="http://schemas.microsoft.com/office/powerpoint/2010/main" val="285056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Key Messaging Slide 5">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256442" y="2992288"/>
            <a:ext cx="58875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Five</a:t>
            </a:r>
          </a:p>
        </p:txBody>
      </p:sp>
      <p:sp>
        <p:nvSpPr>
          <p:cNvPr id="11" name="Text Placeholder 7"/>
          <p:cNvSpPr>
            <a:spLocks noGrp="1"/>
          </p:cNvSpPr>
          <p:nvPr>
            <p:ph type="body" sz="quarter" idx="12" hasCustomPrompt="1"/>
          </p:nvPr>
        </p:nvSpPr>
        <p:spPr>
          <a:xfrm>
            <a:off x="4626758" y="3894048"/>
            <a:ext cx="4517242"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Bottom Title</a:t>
            </a:r>
          </a:p>
        </p:txBody>
      </p:sp>
    </p:spTree>
    <p:extLst>
      <p:ext uri="{BB962C8B-B14F-4D97-AF65-F5344CB8AC3E}">
        <p14:creationId xmlns:p14="http://schemas.microsoft.com/office/powerpoint/2010/main" val="4255101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p:cNvSpPr txBox="1"/>
          <p:nvPr/>
        </p:nvSpPr>
        <p:spPr>
          <a:xfrm>
            <a:off x="4946038" y="4991101"/>
            <a:ext cx="4045186" cy="80792"/>
          </a:xfrm>
          <a:prstGeom prst="rect">
            <a:avLst/>
          </a:prstGeom>
          <a:noFill/>
        </p:spPr>
        <p:txBody>
          <a:bodyPr wrap="square" lIns="0" tIns="0" rIns="0" bIns="0" rtlCol="0" anchor="ctr" anchorCtr="0">
            <a:noAutofit/>
          </a:bodyPr>
          <a:lstStyle/>
          <a:p>
            <a:pPr algn="r"/>
            <a:r>
              <a:rPr lang="en-US" sz="700"/>
              <a:t>NREL</a:t>
            </a:r>
            <a:r>
              <a:rPr lang="en-US" sz="700" baseline="0"/>
              <a:t>    </a:t>
            </a:r>
            <a:r>
              <a:rPr lang="en-US" sz="700"/>
              <a:t>|    </a:t>
            </a:r>
            <a:fld id="{BFD71CF8-5198-8441-A7C0-DC22FD64CBE4}" type="slidenum">
              <a:rPr lang="en-US" sz="700"/>
              <a:t>‹#›</a:t>
            </a:fld>
            <a:endParaRPr lang="en-US" sz="700"/>
          </a:p>
        </p:txBody>
      </p:sp>
      <p:sp>
        <p:nvSpPr>
          <p:cNvPr id="2" name="Title Placeholder 1"/>
          <p:cNvSpPr>
            <a:spLocks noGrp="1"/>
          </p:cNvSpPr>
          <p:nvPr>
            <p:ph type="title"/>
          </p:nvPr>
        </p:nvSpPr>
        <p:spPr>
          <a:xfrm>
            <a:off x="457201" y="2"/>
            <a:ext cx="4096657" cy="932258"/>
          </a:xfrm>
          <a:prstGeom prst="rect">
            <a:avLst/>
          </a:prstGeom>
          <a:solidFill>
            <a:srgbClr val="282828"/>
          </a:solidFill>
        </p:spPr>
        <p:txBody>
          <a:bodyPr vert="horz" lIns="274320" tIns="0" rIns="274320" bIns="0" rtlCol="0" anchor="ctr">
            <a:noAutofit/>
          </a:bodyPr>
          <a:lstStyle/>
          <a:p>
            <a:r>
              <a:rPr lang="en-US" dirty="0"/>
              <a:t>Click to edit Master title style</a:t>
            </a:r>
          </a:p>
        </p:txBody>
      </p:sp>
      <p:sp>
        <p:nvSpPr>
          <p:cNvPr id="3" name="Text Placeholder 2"/>
          <p:cNvSpPr>
            <a:spLocks noGrp="1"/>
          </p:cNvSpPr>
          <p:nvPr>
            <p:ph type="body" idx="1"/>
          </p:nvPr>
        </p:nvSpPr>
        <p:spPr>
          <a:xfrm>
            <a:off x="457200" y="1028700"/>
            <a:ext cx="8229600"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3038922"/>
      </p:ext>
    </p:extLst>
  </p:cSld>
  <p:clrMap bg1="lt1" tx1="dk1" bg2="lt2" tx2="dk2" accent1="accent1" accent2="accent2" accent3="accent3" accent4="accent4" accent5="accent5" accent6="accent6" hlink="hlink" folHlink="folHlink"/>
  <p:sldLayoutIdLst>
    <p:sldLayoutId id="2147483795" r:id="rId1"/>
    <p:sldLayoutId id="2147483732" r:id="rId2"/>
    <p:sldLayoutId id="2147483733" r:id="rId3"/>
    <p:sldLayoutId id="2147483734"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9" r:id="rId13"/>
    <p:sldLayoutId id="2147483751" r:id="rId14"/>
    <p:sldLayoutId id="2147483754" r:id="rId15"/>
    <p:sldLayoutId id="2147483755" r:id="rId16"/>
    <p:sldLayoutId id="2147483761" r:id="rId17"/>
    <p:sldLayoutId id="2147483765" r:id="rId18"/>
    <p:sldLayoutId id="2147483770" r:id="rId19"/>
    <p:sldLayoutId id="2147483772" r:id="rId20"/>
    <p:sldLayoutId id="2147483774" r:id="rId21"/>
    <p:sldLayoutId id="2147483776" r:id="rId22"/>
    <p:sldLayoutId id="2147483784" r:id="rId23"/>
    <p:sldLayoutId id="2147483785" r:id="rId24"/>
    <p:sldLayoutId id="2147483777" r:id="rId25"/>
    <p:sldLayoutId id="2147483779" r:id="rId26"/>
    <p:sldLayoutId id="2147483792" r:id="rId27"/>
    <p:sldLayoutId id="2147483780" r:id="rId28"/>
    <p:sldLayoutId id="2147483786" r:id="rId29"/>
    <p:sldLayoutId id="2147483832" r:id="rId30"/>
  </p:sldLayoutIdLst>
  <p:txStyles>
    <p:titleStyle>
      <a:lvl1pPr algn="ctr" defTabSz="457200" rtl="0" eaLnBrk="1" latinLnBrk="0" hangingPunct="1">
        <a:lnSpc>
          <a:spcPct val="90000"/>
        </a:lnSpc>
        <a:spcBef>
          <a:spcPct val="0"/>
        </a:spcBef>
        <a:buNone/>
        <a:defRPr sz="30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HPC-Help@nrel.gov" TargetMode="Externa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9.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https://www.nrel.gov/hpc/eagle-running-jobs.html" TargetMode="External"/><Relationship Id="rId2" Type="http://schemas.openxmlformats.org/officeDocument/2006/relationships/hyperlink" Target="https://www.nrel.gov/hpc/training.html" TargetMode="Externa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hyperlink" Target="https://www.nrel.gov/hpc/eagle-transitioning-from-peregrine.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hyperlink" Target="https://www.nrel.gov/hpc/eagle-job-partitions-scheduling.html" TargetMode="External"/><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3" Type="http://schemas.openxmlformats.org/officeDocument/2006/relationships/hyperlink" Target="mailto:HPC-Help@nrel.gov" TargetMode="External"/><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2" Type="http://schemas.openxmlformats.org/officeDocument/2006/relationships/hyperlink" Target="mailto:HPC-Tickets@nrel.gov" TargetMode="External"/><Relationship Id="rId1" Type="http://schemas.openxmlformats.org/officeDocument/2006/relationships/slideLayout" Target="../slideLayouts/slideLayout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hyperlink" Target="https://www.nrel.gov/hpc/eagle-software-fastx.html" TargetMode="External"/><Relationship Id="rId2" Type="http://schemas.openxmlformats.org/officeDocument/2006/relationships/notesSlide" Target="../notesSlides/notesSlide5.xml"/><Relationship Id="rId1" Type="http://schemas.openxmlformats.org/officeDocument/2006/relationships/slideLayout" Target="../slideLayouts/slideLayout29.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433104" y="1156205"/>
            <a:ext cx="4710896" cy="1551617"/>
          </a:xfrm>
        </p:spPr>
        <p:txBody>
          <a:bodyPr/>
          <a:lstStyle/>
          <a:p>
            <a:r>
              <a:rPr lang="en-US" dirty="0"/>
              <a:t>    Transitioning from</a:t>
            </a:r>
            <a:br>
              <a:rPr lang="en-US" dirty="0"/>
            </a:br>
            <a:r>
              <a:rPr lang="en-US" dirty="0"/>
              <a:t>    Peregrine to Eagle</a:t>
            </a:r>
          </a:p>
        </p:txBody>
      </p:sp>
      <p:sp>
        <p:nvSpPr>
          <p:cNvPr id="2" name="Text Placeholder 1"/>
          <p:cNvSpPr>
            <a:spLocks noGrp="1"/>
          </p:cNvSpPr>
          <p:nvPr>
            <p:ph type="body" sz="quarter" idx="11"/>
          </p:nvPr>
        </p:nvSpPr>
        <p:spPr>
          <a:xfrm>
            <a:off x="4433104" y="2997691"/>
            <a:ext cx="4710896" cy="736059"/>
          </a:xfrm>
        </p:spPr>
        <p:txBody>
          <a:bodyPr>
            <a:normAutofit/>
          </a:bodyPr>
          <a:lstStyle/>
          <a:p>
            <a:r>
              <a:rPr lang="en-US" dirty="0"/>
              <a:t>HPC Operations</a:t>
            </a:r>
          </a:p>
        </p:txBody>
      </p:sp>
      <p:sp>
        <p:nvSpPr>
          <p:cNvPr id="3" name="Text Placeholder 2"/>
          <p:cNvSpPr>
            <a:spLocks noGrp="1"/>
          </p:cNvSpPr>
          <p:nvPr>
            <p:ph type="body" sz="quarter" idx="12"/>
          </p:nvPr>
        </p:nvSpPr>
        <p:spPr>
          <a:xfrm>
            <a:off x="4433104" y="3826776"/>
            <a:ext cx="4710896" cy="321038"/>
          </a:xfrm>
        </p:spPr>
        <p:txBody>
          <a:bodyPr/>
          <a:lstStyle/>
          <a:p>
            <a:r>
              <a:rPr lang="en-US" dirty="0"/>
              <a:t> January 2019</a:t>
            </a:r>
          </a:p>
        </p:txBody>
      </p:sp>
    </p:spTree>
    <p:extLst>
      <p:ext uri="{BB962C8B-B14F-4D97-AF65-F5344CB8AC3E}">
        <p14:creationId xmlns:p14="http://schemas.microsoft.com/office/powerpoint/2010/main" val="42909492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Eagle Filesystem</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p:txBody>
          <a:bodyPr/>
          <a:lstStyle/>
          <a:p>
            <a:r>
              <a:rPr lang="en-US" dirty="0"/>
              <a:t>Eagle has modern storage hardware and will not share filesystems with Peregrine, except Mass Storage </a:t>
            </a:r>
            <a:r>
              <a:rPr lang="en-US" sz="2400" i="1" dirty="0"/>
              <a:t>(</a:t>
            </a:r>
            <a:r>
              <a:rPr lang="en-US" sz="2000" i="1" dirty="0">
                <a:latin typeface="Menlo" panose="020B0609030804020204" pitchFamily="49" charset="0"/>
                <a:ea typeface="Menlo" panose="020B0609030804020204" pitchFamily="49" charset="0"/>
                <a:cs typeface="Menlo" panose="020B0609030804020204" pitchFamily="49" charset="0"/>
              </a:rPr>
              <a:t>/</a:t>
            </a:r>
            <a:r>
              <a:rPr lang="en-US" sz="2000" i="1" dirty="0" err="1">
                <a:latin typeface="Menlo" panose="020B0609030804020204" pitchFamily="49" charset="0"/>
                <a:ea typeface="Menlo" panose="020B0609030804020204" pitchFamily="49" charset="0"/>
                <a:cs typeface="Menlo" panose="020B0609030804020204" pitchFamily="49" charset="0"/>
              </a:rPr>
              <a:t>mss</a:t>
            </a:r>
            <a:r>
              <a:rPr lang="en-US" sz="2400" i="1" dirty="0"/>
              <a:t>).</a:t>
            </a:r>
            <a:br>
              <a:rPr lang="en-US" dirty="0"/>
            </a:br>
            <a:r>
              <a:rPr lang="en-US" dirty="0"/>
              <a:t>Users need to copy files they want from Peregrine over.</a:t>
            </a:r>
          </a:p>
          <a:p>
            <a:pPr>
              <a:spcBef>
                <a:spcPts val="1224"/>
              </a:spcBef>
            </a:pPr>
            <a:r>
              <a:rPr lang="en-US" dirty="0"/>
              <a:t>Eagle features a new </a:t>
            </a:r>
            <a:r>
              <a:rPr lang="en-US" sz="2000" i="1" dirty="0">
                <a:latin typeface="Menlo" panose="020B0609030804020204" pitchFamily="49" charset="0"/>
                <a:ea typeface="Menlo" panose="020B0609030804020204" pitchFamily="49" charset="0"/>
                <a:cs typeface="Menlo" panose="020B0609030804020204" pitchFamily="49" charset="0"/>
              </a:rPr>
              <a:t>/shared-projects</a:t>
            </a:r>
            <a:r>
              <a:rPr lang="en-US" dirty="0"/>
              <a:t> mountpoint, allowing mutual access to users of differing projects. If interested, please send a request to </a:t>
            </a:r>
            <a:r>
              <a:rPr lang="en-US" dirty="0">
                <a:hlinkClick r:id="rId2"/>
              </a:rPr>
              <a:t>HPC-Help@nrel.gov</a:t>
            </a:r>
            <a:r>
              <a:rPr lang="en-US" dirty="0"/>
              <a:t> specifying a desired directory name, list of users who may access, and the user who will administrate the directory.</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714769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Small Batches (&lt;10GB)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9" y="852237"/>
            <a:ext cx="7323222" cy="3889853"/>
          </a:xfrm>
        </p:spPr>
        <p:txBody>
          <a:bodyPr/>
          <a:lstStyle/>
          <a:p>
            <a:pPr marL="0" indent="0">
              <a:buNone/>
            </a:pPr>
            <a:r>
              <a:rPr lang="en-US" sz="2800" dirty="0"/>
              <a:t>The commonly used network transfer commands </a:t>
            </a:r>
            <a:r>
              <a:rPr lang="en-US" sz="24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scp</a:t>
            </a:r>
            <a:r>
              <a:rPr lang="en-US" sz="2800" dirty="0">
                <a:solidFill>
                  <a:schemeClr val="accent1">
                    <a:lumMod val="60000"/>
                    <a:lumOff val="40000"/>
                  </a:schemeClr>
                </a:solidFill>
              </a:rPr>
              <a:t> </a:t>
            </a:r>
            <a:r>
              <a:rPr lang="en-US" sz="2800" dirty="0"/>
              <a:t>and </a:t>
            </a:r>
            <a:r>
              <a:rPr lang="en-US" sz="2400" dirty="0" err="1">
                <a:solidFill>
                  <a:srgbClr val="F6A01A">
                    <a:lumMod val="75000"/>
                  </a:srgbClr>
                </a:solidFill>
                <a:latin typeface="Menlo" panose="020B0609030804020204" pitchFamily="49" charset="0"/>
                <a:ea typeface="Menlo" panose="020B0609030804020204" pitchFamily="49" charset="0"/>
                <a:cs typeface="Menlo" panose="020B0609030804020204" pitchFamily="49" charset="0"/>
              </a:rPr>
              <a:t>rsync</a:t>
            </a:r>
            <a:r>
              <a:rPr lang="en-US" sz="2800" dirty="0"/>
              <a:t> are most practical in this case.</a:t>
            </a:r>
          </a:p>
          <a:p>
            <a:pPr marL="0" indent="0">
              <a:buNone/>
            </a:pPr>
            <a:endParaRPr lang="en-US" sz="2800" dirty="0"/>
          </a:p>
          <a:p>
            <a:pPr marL="0" indent="0">
              <a:buNone/>
            </a:pPr>
            <a:endParaRPr lang="en-US" sz="2800" dirty="0"/>
          </a:p>
          <a:p>
            <a:pPr marL="0" indent="0">
              <a:buNone/>
            </a:pPr>
            <a:endParaRPr lang="en-US" sz="2800" i="1" dirty="0"/>
          </a:p>
          <a:p>
            <a:pPr marL="0" indent="0">
              <a:buNone/>
            </a:pPr>
            <a:r>
              <a:rPr lang="en-US" sz="2800" i="1" dirty="0"/>
              <a:t>The benefits of bandwidth parallelization in more sophisticated transfer technologies mentioned in the next slide are not noticeable at this scale.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28059DEC-C1B1-B347-9D62-F636137FD75D}"/>
              </a:ext>
            </a:extLst>
          </p:cNvPr>
          <p:cNvSpPr txBox="1"/>
          <p:nvPr/>
        </p:nvSpPr>
        <p:spPr>
          <a:xfrm>
            <a:off x="457201" y="1993326"/>
            <a:ext cx="7323221" cy="732115"/>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20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Copy a small file from Peregrine to Eagle</a:t>
            </a:r>
            <a:endParaRPr lang="en-US" sz="2000" dirty="0">
              <a:latin typeface="Menlo" panose="020B0609030804020204" pitchFamily="49" charset="0"/>
              <a:ea typeface="Menlo" panose="020B0609030804020204" pitchFamily="49" charset="0"/>
              <a:cs typeface="Menlo" panose="020B0609030804020204" pitchFamily="49" charset="0"/>
            </a:endParaRPr>
          </a:p>
          <a:p>
            <a:r>
              <a:rPr lang="en-US" sz="2000" dirty="0">
                <a:latin typeface="Menlo" panose="020B0609030804020204" pitchFamily="49" charset="0"/>
                <a:ea typeface="Menlo" panose="020B0609030804020204" pitchFamily="49" charset="0"/>
                <a:cs typeface="Menlo" panose="020B0609030804020204" pitchFamily="49" charset="0"/>
              </a:rPr>
              <a:t>$ </a:t>
            </a:r>
            <a:r>
              <a:rPr lang="en-US" sz="2000" dirty="0" err="1">
                <a:latin typeface="Menlo" panose="020B0609030804020204" pitchFamily="49" charset="0"/>
                <a:ea typeface="Menlo" panose="020B0609030804020204" pitchFamily="49" charset="0"/>
                <a:cs typeface="Menlo" panose="020B0609030804020204" pitchFamily="49" charset="0"/>
              </a:rPr>
              <a:t>scp</a:t>
            </a:r>
            <a:r>
              <a:rPr lang="en-US" sz="2000" dirty="0">
                <a:latin typeface="Menlo" panose="020B0609030804020204" pitchFamily="49" charset="0"/>
                <a:ea typeface="Menlo" panose="020B0609030804020204" pitchFamily="49" charset="0"/>
                <a:cs typeface="Menlo" panose="020B0609030804020204" pitchFamily="49" charset="0"/>
              </a:rPr>
              <a:t> /scratch/</a:t>
            </a:r>
            <a:r>
              <a:rPr lang="en-US" sz="2000" dirty="0" err="1">
                <a:latin typeface="Menlo" panose="020B0609030804020204" pitchFamily="49" charset="0"/>
                <a:ea typeface="Menlo" panose="020B0609030804020204" pitchFamily="49" charset="0"/>
                <a:cs typeface="Menlo" panose="020B0609030804020204" pitchFamily="49" charset="0"/>
              </a:rPr>
              <a:t>hpc_user</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err="1">
                <a:latin typeface="Menlo" panose="020B0609030804020204" pitchFamily="49" charset="0"/>
                <a:ea typeface="Menlo" panose="020B0609030804020204" pitchFamily="49" charset="0"/>
                <a:cs typeface="Menlo" panose="020B0609030804020204" pitchFamily="49" charset="0"/>
              </a:rPr>
              <a:t>small.file</a:t>
            </a:r>
            <a:r>
              <a:rPr lang="en-US" sz="2000" dirty="0">
                <a:latin typeface="Menlo" panose="020B0609030804020204" pitchFamily="49" charset="0"/>
                <a:ea typeface="Menlo" panose="020B0609030804020204" pitchFamily="49" charset="0"/>
                <a:cs typeface="Menlo" panose="020B0609030804020204" pitchFamily="49" charset="0"/>
              </a:rPr>
              <a:t> eagle:~↲</a:t>
            </a:r>
          </a:p>
        </p:txBody>
      </p:sp>
    </p:spTree>
    <p:extLst>
      <p:ext uri="{BB962C8B-B14F-4D97-AF65-F5344CB8AC3E}">
        <p14:creationId xmlns:p14="http://schemas.microsoft.com/office/powerpoint/2010/main" val="3224486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Large Batches (&gt;10GB)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8" y="852237"/>
            <a:ext cx="8177211" cy="3889853"/>
          </a:xfrm>
        </p:spPr>
        <p:txBody>
          <a:bodyPr/>
          <a:lstStyle/>
          <a:p>
            <a:r>
              <a:rPr lang="en-US" dirty="0"/>
              <a:t>To transfer any amount of data over ~10GB between systems, we recommend using Globus.</a:t>
            </a:r>
          </a:p>
          <a:p>
            <a:pPr>
              <a:spcBef>
                <a:spcPts val="1224"/>
              </a:spcBef>
            </a:pPr>
            <a:r>
              <a:rPr lang="en-US" dirty="0"/>
              <a:t>Globus uses </a:t>
            </a:r>
            <a:r>
              <a:rPr lang="en-US" dirty="0" err="1"/>
              <a:t>GridFTP</a:t>
            </a:r>
            <a:r>
              <a:rPr lang="en-US" dirty="0"/>
              <a:t> which is optimized for HPC infrastructure, streamlining massively-multifile</a:t>
            </a:r>
            <a:br>
              <a:rPr lang="en-US" dirty="0"/>
            </a:br>
            <a:r>
              <a:rPr lang="en-US" dirty="0"/>
              <a:t>transfers as well as Very Large File transfers.</a:t>
            </a:r>
          </a:p>
          <a:p>
            <a:pPr>
              <a:spcBef>
                <a:spcPts val="1224"/>
              </a:spcBef>
            </a:pPr>
            <a:r>
              <a:rPr lang="en-US" dirty="0"/>
              <a:t>We’ve provided a separate document with expanded instructions on using Globus with this presentation.</a:t>
            </a:r>
          </a:p>
        </p:txBody>
      </p:sp>
    </p:spTree>
    <p:extLst>
      <p:ext uri="{BB962C8B-B14F-4D97-AF65-F5344CB8AC3E}">
        <p14:creationId xmlns:p14="http://schemas.microsoft.com/office/powerpoint/2010/main" val="3300802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61E7-2EF8-4F52-8A43-6CF68665C368}"/>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11CE3B2A-0757-4721-9A42-558F13D55A6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591027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85BB-3E85-4A7A-8497-753A65B10A7C}"/>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36A97C8C-D108-4133-A054-355A75D01128}"/>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2031310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E9EBED2-38C2-A644-8B6D-C3DA5FDC0593}"/>
              </a:ext>
            </a:extLst>
          </p:cNvPr>
          <p:cNvSpPr>
            <a:spLocks noGrp="1"/>
          </p:cNvSpPr>
          <p:nvPr>
            <p:ph type="body" sz="quarter" idx="10"/>
          </p:nvPr>
        </p:nvSpPr>
        <p:spPr>
          <a:xfrm>
            <a:off x="6617670" y="940230"/>
            <a:ext cx="2526330" cy="3374968"/>
          </a:xfrm>
        </p:spPr>
        <p:txBody>
          <a:bodyPr>
            <a:normAutofit fontScale="92500" lnSpcReduction="20000"/>
          </a:bodyPr>
          <a:lstStyle/>
          <a:p>
            <a:pPr marL="0" indent="0">
              <a:buNone/>
            </a:pPr>
            <a:r>
              <a:rPr lang="en-US" sz="2400" dirty="0"/>
              <a:t>Specify a longer duration for your authentication for particularly large batches to prevent them from failing.</a:t>
            </a:r>
          </a:p>
          <a:p>
            <a:pPr marL="0" indent="0">
              <a:buNone/>
            </a:pPr>
            <a:endParaRPr lang="en-US" sz="2400" dirty="0"/>
          </a:p>
          <a:p>
            <a:pPr marL="0" indent="0">
              <a:buNone/>
            </a:pPr>
            <a:r>
              <a:rPr lang="en-US" sz="2400" i="1" dirty="0"/>
              <a:t>Maximum authentication lifetime is 7 days (168 hours).</a:t>
            </a:r>
          </a:p>
        </p:txBody>
      </p:sp>
      <p:pic>
        <p:nvPicPr>
          <p:cNvPr id="9" name="Picture 8">
            <a:extLst>
              <a:ext uri="{FF2B5EF4-FFF2-40B4-BE49-F238E27FC236}">
                <a16:creationId xmlns:a16="http://schemas.microsoft.com/office/drawing/2014/main" id="{DC335A3F-B4C9-F343-9EB6-8D622BFECA61}"/>
              </a:ext>
            </a:extLst>
          </p:cNvPr>
          <p:cNvPicPr>
            <a:picLocks noChangeAspect="1"/>
          </p:cNvPicPr>
          <p:nvPr/>
        </p:nvPicPr>
        <p:blipFill>
          <a:blip r:embed="rId2"/>
          <a:stretch>
            <a:fillRect/>
          </a:stretch>
        </p:blipFill>
        <p:spPr>
          <a:xfrm>
            <a:off x="0" y="0"/>
            <a:ext cx="6617670" cy="5143500"/>
          </a:xfrm>
          <a:prstGeom prst="rect">
            <a:avLst/>
          </a:prstGeom>
        </p:spPr>
      </p:pic>
    </p:spTree>
    <p:extLst>
      <p:ext uri="{BB962C8B-B14F-4D97-AF65-F5344CB8AC3E}">
        <p14:creationId xmlns:p14="http://schemas.microsoft.com/office/powerpoint/2010/main" val="275803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5114-BA5E-47EA-B839-6CD7C453A9F3}"/>
              </a:ext>
            </a:extLst>
          </p:cNvPr>
          <p:cNvSpPr>
            <a:spLocks noGrp="1"/>
          </p:cNvSpPr>
          <p:nvPr>
            <p:ph type="title"/>
          </p:nvPr>
        </p:nvSpPr>
        <p:spPr/>
        <p:txBody>
          <a:bodyPr/>
          <a:lstStyle/>
          <a:p>
            <a:r>
              <a:rPr lang="en-US"/>
              <a:t>Globus Endpoints</a:t>
            </a:r>
          </a:p>
        </p:txBody>
      </p:sp>
      <p:sp>
        <p:nvSpPr>
          <p:cNvPr id="3" name="Text Placeholder 2">
            <a:extLst>
              <a:ext uri="{FF2B5EF4-FFF2-40B4-BE49-F238E27FC236}">
                <a16:creationId xmlns:a16="http://schemas.microsoft.com/office/drawing/2014/main" id="{738D06C5-1FDB-4B13-8E3F-F7B6C2884597}"/>
              </a:ext>
            </a:extLst>
          </p:cNvPr>
          <p:cNvSpPr>
            <a:spLocks noGrp="1"/>
          </p:cNvSpPr>
          <p:nvPr>
            <p:ph type="body" sz="quarter" idx="10"/>
          </p:nvPr>
        </p:nvSpPr>
        <p:spPr/>
        <p:txBody>
          <a:bodyPr>
            <a:normAutofit fontScale="85000" lnSpcReduction="10000"/>
          </a:bodyPr>
          <a:lstStyle/>
          <a:p>
            <a:pPr marL="0" indent="0">
              <a:buNone/>
            </a:pPr>
            <a:r>
              <a:rPr lang="en-US" dirty="0"/>
              <a:t>These are the current NREL Globus Endpoints</a:t>
            </a:r>
          </a:p>
          <a:p>
            <a:pPr lvl="1">
              <a:lnSpc>
                <a:spcPct val="150000"/>
              </a:lnSpc>
              <a:buFont typeface="Wingdings" panose="05000000000000000000" pitchFamily="2" charset="2"/>
              <a:buChar char="§"/>
            </a:pPr>
            <a:r>
              <a:rPr lang="en-US" sz="2100" b="1" dirty="0" err="1"/>
              <a:t>nrel#globus</a:t>
            </a:r>
            <a:r>
              <a:rPr lang="en-US" sz="2100" dirty="0"/>
              <a:t> - This endpoint will give you access to any files you have on Peregrine:/scratch and /projects.</a:t>
            </a:r>
          </a:p>
          <a:p>
            <a:pPr lvl="1">
              <a:lnSpc>
                <a:spcPct val="150000"/>
              </a:lnSpc>
              <a:buFont typeface="Wingdings" panose="05000000000000000000" pitchFamily="2" charset="2"/>
              <a:buChar char="§"/>
            </a:pPr>
            <a:r>
              <a:rPr lang="en-US" sz="2100" b="1" dirty="0"/>
              <a:t>nrel#globus-s3</a:t>
            </a:r>
            <a:r>
              <a:rPr lang="en-US" sz="2100" dirty="0"/>
              <a:t> - This endpoint allows you to copy files to/from AWS S3 buckets.</a:t>
            </a:r>
          </a:p>
          <a:p>
            <a:pPr lvl="1">
              <a:lnSpc>
                <a:spcPct val="150000"/>
              </a:lnSpc>
              <a:buFont typeface="Wingdings" panose="05000000000000000000" pitchFamily="2" charset="2"/>
              <a:buChar char="§"/>
            </a:pPr>
            <a:r>
              <a:rPr lang="en-US" sz="2100" b="1" dirty="0" err="1"/>
              <a:t>nrel#globus-mss</a:t>
            </a:r>
            <a:r>
              <a:rPr lang="en-US" sz="2100" dirty="0"/>
              <a:t> - This endpoint allows you to copy files to/from NREL’s Mass Storage System (MSS).</a:t>
            </a:r>
          </a:p>
          <a:p>
            <a:pPr lvl="1">
              <a:lnSpc>
                <a:spcPct val="150000"/>
              </a:lnSpc>
              <a:buFont typeface="Wingdings" panose="05000000000000000000" pitchFamily="2" charset="2"/>
              <a:buChar char="§"/>
            </a:pPr>
            <a:r>
              <a:rPr lang="en-US" sz="2100" b="1" dirty="0"/>
              <a:t>nrel#eglobus1</a:t>
            </a:r>
            <a:r>
              <a:rPr lang="en-US" sz="2100" dirty="0"/>
              <a:t>; </a:t>
            </a:r>
            <a:r>
              <a:rPr lang="en-US" sz="2100" b="1" dirty="0"/>
              <a:t>nrel#eglobus2</a:t>
            </a:r>
            <a:r>
              <a:rPr lang="en-US" sz="2100" dirty="0"/>
              <a:t>; </a:t>
            </a:r>
            <a:r>
              <a:rPr lang="en-US" sz="2100" b="1" dirty="0"/>
              <a:t>nrel#eglobus3</a:t>
            </a:r>
            <a:r>
              <a:rPr lang="en-US" sz="2100" dirty="0"/>
              <a:t>.  These endpoints allow you to transfer files to</a:t>
            </a:r>
            <a:r>
              <a:rPr lang="en-US" sz="2100"/>
              <a:t>/</a:t>
            </a:r>
            <a:r>
              <a:rPr lang="en-US" sz="2100" dirty="0"/>
              <a:t>from Eagle’s /scratch, /projects, and your Eagle /home directory</a:t>
            </a:r>
          </a:p>
          <a:p>
            <a:pPr marL="0" indent="0">
              <a:buNone/>
            </a:pPr>
            <a:endParaRPr lang="en-US" dirty="0"/>
          </a:p>
        </p:txBody>
      </p:sp>
    </p:spTree>
    <p:extLst>
      <p:ext uri="{BB962C8B-B14F-4D97-AF65-F5344CB8AC3E}">
        <p14:creationId xmlns:p14="http://schemas.microsoft.com/office/powerpoint/2010/main" val="1175252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accent3"/>
          </a:solidFill>
        </p:spPr>
        <p:txBody>
          <a:bodyPr>
            <a:normAutofit fontScale="92500" lnSpcReduction="20000"/>
          </a:bodyPr>
          <a:lstStyle/>
          <a:p>
            <a:endParaRPr lang="en-US" dirty="0"/>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0983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71BBFC-BE6E-4B35-9510-BB2CE73718C7}"/>
              </a:ext>
            </a:extLst>
          </p:cNvPr>
          <p:cNvPicPr>
            <a:picLocks noChangeAspect="1"/>
          </p:cNvPicPr>
          <p:nvPr/>
        </p:nvPicPr>
        <p:blipFill>
          <a:blip r:embed="rId3"/>
          <a:stretch>
            <a:fillRect/>
          </a:stretch>
        </p:blipFill>
        <p:spPr>
          <a:xfrm>
            <a:off x="0" y="0"/>
            <a:ext cx="9144000" cy="5143500"/>
          </a:xfrm>
          <a:prstGeom prst="rect">
            <a:avLst/>
          </a:prstGeom>
        </p:spPr>
      </p:pic>
      <p:pic>
        <p:nvPicPr>
          <p:cNvPr id="9" name="Picture 8">
            <a:extLst>
              <a:ext uri="{FF2B5EF4-FFF2-40B4-BE49-F238E27FC236}">
                <a16:creationId xmlns:a16="http://schemas.microsoft.com/office/drawing/2014/main" id="{4F96592B-924D-4ED6-88E6-7A73389E9124}"/>
              </a:ext>
            </a:extLst>
          </p:cNvPr>
          <p:cNvPicPr>
            <a:picLocks noChangeAspect="1"/>
          </p:cNvPicPr>
          <p:nvPr/>
        </p:nvPicPr>
        <p:blipFill>
          <a:blip r:embed="rId4"/>
          <a:stretch>
            <a:fillRect/>
          </a:stretch>
        </p:blipFill>
        <p:spPr>
          <a:xfrm>
            <a:off x="2959100" y="1168300"/>
            <a:ext cx="2832100" cy="2476700"/>
          </a:xfrm>
          <a:prstGeom prst="rect">
            <a:avLst/>
          </a:prstGeom>
        </p:spPr>
      </p:pic>
    </p:spTree>
    <p:extLst>
      <p:ext uri="{BB962C8B-B14F-4D97-AF65-F5344CB8AC3E}">
        <p14:creationId xmlns:p14="http://schemas.microsoft.com/office/powerpoint/2010/main" val="826351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sz="2900" b="1" dirty="0">
                <a:solidFill>
                  <a:schemeClr val="bg1">
                    <a:lumMod val="75000"/>
                  </a:schemeClr>
                </a:solidFill>
              </a:rPr>
              <a:t>S</a:t>
            </a:r>
            <a:r>
              <a:rPr lang="en-US" sz="2900" dirty="0"/>
              <a:t>imple </a:t>
            </a:r>
            <a:r>
              <a:rPr lang="en-US" sz="2900" b="1" dirty="0">
                <a:solidFill>
                  <a:schemeClr val="bg1">
                    <a:lumMod val="75000"/>
                  </a:schemeClr>
                </a:solidFill>
              </a:rPr>
              <a:t>L</a:t>
            </a:r>
            <a:r>
              <a:rPr lang="en-US" sz="2900" dirty="0"/>
              <a:t>inux </a:t>
            </a:r>
            <a:r>
              <a:rPr lang="en-US" sz="2900" b="1" dirty="0">
                <a:solidFill>
                  <a:schemeClr val="bg1">
                    <a:lumMod val="75000"/>
                  </a:schemeClr>
                </a:solidFill>
              </a:rPr>
              <a:t>U</a:t>
            </a:r>
            <a:r>
              <a:rPr lang="en-US" sz="2900" dirty="0"/>
              <a:t>tility for </a:t>
            </a:r>
            <a:r>
              <a:rPr lang="en-US" sz="2900" b="1" dirty="0">
                <a:solidFill>
                  <a:schemeClr val="bg1">
                    <a:lumMod val="75000"/>
                  </a:schemeClr>
                </a:solidFill>
              </a:rPr>
              <a:t>R</a:t>
            </a:r>
            <a:r>
              <a:rPr lang="en-US" sz="2900" dirty="0"/>
              <a:t>esource </a:t>
            </a:r>
            <a:r>
              <a:rPr lang="en-US" sz="2900" b="1" dirty="0">
                <a:solidFill>
                  <a:schemeClr val="bg1">
                    <a:lumMod val="75000"/>
                  </a:schemeClr>
                </a:solidFill>
              </a:rPr>
              <a:t>M</a:t>
            </a:r>
            <a:r>
              <a:rPr lang="en-US" sz="2900" dirty="0"/>
              <a:t>anagement</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851003"/>
            <a:ext cx="8371341" cy="3889853"/>
          </a:xfrm>
        </p:spPr>
        <p:txBody>
          <a:bodyPr/>
          <a:lstStyle/>
          <a:p>
            <a:pPr>
              <a:spcBef>
                <a:spcPts val="1824"/>
              </a:spcBef>
            </a:pPr>
            <a:r>
              <a:rPr lang="en-US" dirty="0"/>
              <a:t>Eagle uses </a:t>
            </a:r>
            <a:r>
              <a:rPr lang="en-US" dirty="0" err="1"/>
              <a:t>Slurm</a:t>
            </a:r>
            <a:r>
              <a:rPr lang="en-US" dirty="0"/>
              <a:t>, as opposed to PBS on Peregrine.</a:t>
            </a:r>
          </a:p>
          <a:p>
            <a:pPr>
              <a:spcBef>
                <a:spcPts val="1824"/>
              </a:spcBef>
            </a:pPr>
            <a:r>
              <a:rPr lang="en-US" dirty="0"/>
              <a:t>We will host workshops dedicated to </a:t>
            </a:r>
            <a:r>
              <a:rPr lang="en-US" dirty="0" err="1"/>
              <a:t>Slurm</a:t>
            </a:r>
            <a:r>
              <a:rPr lang="en-US" dirty="0"/>
              <a:t> usage. Please watch our training page, as well as for announcements:</a:t>
            </a:r>
            <a:br>
              <a:rPr lang="en-US" dirty="0"/>
            </a:br>
            <a:r>
              <a:rPr lang="en-US" dirty="0">
                <a:hlinkClick r:id="rId2"/>
              </a:rPr>
              <a:t>https://www.nrel.gov/hpc/training.html</a:t>
            </a:r>
            <a:endParaRPr lang="en-US" dirty="0"/>
          </a:p>
          <a:p>
            <a:pPr>
              <a:spcBef>
                <a:spcPts val="1824"/>
              </a:spcBef>
            </a:pPr>
            <a:r>
              <a:rPr lang="en-US" dirty="0"/>
              <a:t>We have drafted extensive and concise documentation</a:t>
            </a:r>
            <a:br>
              <a:rPr lang="en-US" dirty="0"/>
            </a:br>
            <a:r>
              <a:rPr lang="en-US" dirty="0"/>
              <a:t>about effective </a:t>
            </a:r>
            <a:r>
              <a:rPr lang="en-US" dirty="0" err="1"/>
              <a:t>Slurm</a:t>
            </a:r>
            <a:r>
              <a:rPr lang="en-US" dirty="0"/>
              <a:t> usage on Eagle:</a:t>
            </a:r>
            <a:br>
              <a:rPr lang="en-US" dirty="0"/>
            </a:br>
            <a:r>
              <a:rPr lang="en-US" dirty="0">
                <a:hlinkClick r:id="rId3"/>
              </a:rPr>
              <a:t>https://www.nrel.gov/hpc/eagle-running-jobs.html</a:t>
            </a:r>
            <a:endParaRPr lang="en-US" dirty="0"/>
          </a:p>
          <a:p>
            <a:endParaRPr lang="en-US" dirty="0"/>
          </a:p>
          <a:p>
            <a:endParaRPr lang="en-US" dirty="0"/>
          </a:p>
        </p:txBody>
      </p:sp>
    </p:spTree>
    <p:extLst>
      <p:ext uri="{BB962C8B-B14F-4D97-AF65-F5344CB8AC3E}">
        <p14:creationId xmlns:p14="http://schemas.microsoft.com/office/powerpoint/2010/main" val="1414797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p:txBody>
          <a:bodyPr>
            <a:normAutofit fontScale="92500" lnSpcReduction="20000"/>
          </a:bodyPr>
          <a:lstStyle/>
          <a:p>
            <a:endParaRPr lang="en-US"/>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96C0D3A-9BEC-994C-81E8-FF959E4FD498}"/>
              </a:ext>
            </a:extLst>
          </p:cNvPr>
          <p:cNvSpPr txBox="1"/>
          <p:nvPr/>
        </p:nvSpPr>
        <p:spPr>
          <a:xfrm>
            <a:off x="74574" y="4732060"/>
            <a:ext cx="7105972" cy="307777"/>
          </a:xfrm>
          <a:prstGeom prst="rect">
            <a:avLst/>
          </a:prstGeom>
          <a:noFill/>
        </p:spPr>
        <p:txBody>
          <a:bodyPr wrap="square" rtlCol="0">
            <a:spAutoFit/>
          </a:bodyPr>
          <a:lstStyle/>
          <a:p>
            <a:r>
              <a:rPr lang="en-US" sz="1400" dirty="0">
                <a:hlinkClick r:id="rId3"/>
              </a:rPr>
              <a:t>https://www.nrel.gov/hpc/eagle-transitioning-from-peregrine.html</a:t>
            </a:r>
            <a:endParaRPr lang="en-US" sz="1400" dirty="0"/>
          </a:p>
        </p:txBody>
      </p:sp>
    </p:spTree>
    <p:extLst>
      <p:ext uri="{BB962C8B-B14F-4D97-AF65-F5344CB8AC3E}">
        <p14:creationId xmlns:p14="http://schemas.microsoft.com/office/powerpoint/2010/main" val="1844935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Noteworthy Job Submission Changes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79979" y="878614"/>
            <a:ext cx="8371341" cy="3889853"/>
          </a:xfrm>
        </p:spPr>
        <p:txBody>
          <a:bodyPr/>
          <a:lstStyle/>
          <a:p>
            <a:pPr marL="0" indent="0">
              <a:buNone/>
            </a:pPr>
            <a:r>
              <a:rPr lang="en-US" dirty="0"/>
              <a:t>A maximum job duration is now </a:t>
            </a:r>
            <a:r>
              <a:rPr lang="en-US" b="1" dirty="0"/>
              <a:t>required</a:t>
            </a:r>
            <a:r>
              <a:rPr lang="en-US" dirty="0"/>
              <a:t> on all Eagle</a:t>
            </a:r>
            <a:br>
              <a:rPr lang="en-US" dirty="0"/>
            </a:br>
            <a:r>
              <a:rPr lang="en-US" dirty="0"/>
              <a:t>job submissions. They will be rejected if not specified:</a:t>
            </a:r>
          </a:p>
          <a:p>
            <a:pPr marL="0" indent="0">
              <a:lnSpc>
                <a:spcPct val="150000"/>
              </a:lnSpc>
              <a:buNone/>
            </a:pPr>
            <a:endParaRPr lang="en-US" dirty="0"/>
          </a:p>
          <a:p>
            <a:pPr marL="0" indent="0">
              <a:lnSpc>
                <a:spcPct val="150000"/>
              </a:lnSpc>
              <a:buNone/>
            </a:pPr>
            <a:endParaRPr lang="en-US" sz="2800" dirty="0"/>
          </a:p>
          <a:p>
            <a:pPr marL="0" indent="0">
              <a:spcBef>
                <a:spcPts val="0"/>
              </a:spcBef>
              <a:buNone/>
            </a:pPr>
            <a:r>
              <a:rPr lang="en-US" sz="2400" dirty="0"/>
              <a:t>Some compute nodes now feature GPUs:</a:t>
            </a:r>
          </a:p>
          <a:p>
            <a:endParaRPr lang="en-US" dirty="0"/>
          </a:p>
        </p:txBody>
      </p:sp>
      <p:sp>
        <p:nvSpPr>
          <p:cNvPr id="5" name="TextBox 4">
            <a:extLst>
              <a:ext uri="{FF2B5EF4-FFF2-40B4-BE49-F238E27FC236}">
                <a16:creationId xmlns:a16="http://schemas.microsoft.com/office/drawing/2014/main" id="{A2C52C3D-0256-0E4C-8753-2079642F47BB}"/>
              </a:ext>
            </a:extLst>
          </p:cNvPr>
          <p:cNvSpPr txBox="1"/>
          <p:nvPr/>
        </p:nvSpPr>
        <p:spPr>
          <a:xfrm>
            <a:off x="457197" y="1904462"/>
            <a:ext cx="7323221" cy="919401"/>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 handle --</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a:p>
            <a:r>
              <a:rPr lang="en-US" sz="1700" dirty="0">
                <a:latin typeface="Menlo" panose="020B0609030804020204" pitchFamily="49" charset="0"/>
                <a:ea typeface="Menlo" panose="020B0609030804020204" pitchFamily="49" charset="0"/>
                <a:cs typeface="Menlo" panose="020B0609030804020204" pitchFamily="49" charset="0"/>
              </a:rPr>
              <a:t>error: Job submit/allocate failed: Time limit specification required, but not provided</a:t>
            </a:r>
          </a:p>
        </p:txBody>
      </p:sp>
      <p:sp>
        <p:nvSpPr>
          <p:cNvPr id="7" name="TextBox 6">
            <a:extLst>
              <a:ext uri="{FF2B5EF4-FFF2-40B4-BE49-F238E27FC236}">
                <a16:creationId xmlns:a16="http://schemas.microsoft.com/office/drawing/2014/main" id="{7DC4AA21-B2B0-D741-9E39-B2EFBDBFD7FA}"/>
              </a:ext>
            </a:extLst>
          </p:cNvPr>
          <p:cNvSpPr txBox="1"/>
          <p:nvPr/>
        </p:nvSpPr>
        <p:spPr>
          <a:xfrm>
            <a:off x="457197" y="3691580"/>
            <a:ext cx="7323221" cy="62996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2 nodes with 2 GPUs per node, 4 total GPUs for 1 day</a:t>
            </a:r>
            <a:endParaRPr lang="en-US" sz="1700" dirty="0">
              <a:latin typeface="Menlo" panose="020B0609030804020204" pitchFamily="49" charset="0"/>
              <a:ea typeface="Menlo" panose="020B0609030804020204" pitchFamily="49" charset="0"/>
              <a:cs typeface="Menlo" panose="020B0609030804020204" pitchFamily="49" charset="0"/>
            </a:endParaRPr>
          </a:p>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t>
            </a:r>
            <a:r>
              <a:rPr lang="en-US" sz="1700" b="1" dirty="0">
                <a:latin typeface="Menlo" panose="020B0609030804020204" pitchFamily="49" charset="0"/>
                <a:ea typeface="Menlo" panose="020B0609030804020204" pitchFamily="49" charset="0"/>
                <a:cs typeface="Menlo" panose="020B0609030804020204" pitchFamily="49" charset="0"/>
              </a:rPr>
              <a:t>-t1-00</a:t>
            </a:r>
            <a:r>
              <a:rPr lang="en-US" sz="1700" dirty="0">
                <a:latin typeface="Menlo" panose="020B0609030804020204" pitchFamily="49" charset="0"/>
                <a:ea typeface="Menlo" panose="020B0609030804020204" pitchFamily="49" charset="0"/>
                <a:cs typeface="Menlo" panose="020B0609030804020204" pitchFamily="49" charset="0"/>
              </a:rPr>
              <a:t> -N2 -A handle </a:t>
            </a:r>
            <a:r>
              <a:rPr lang="en-US" sz="1700" b="1" dirty="0">
                <a:latin typeface="Menlo" panose="020B0609030804020204" pitchFamily="49" charset="0"/>
                <a:ea typeface="Menlo" panose="020B0609030804020204" pitchFamily="49" charset="0"/>
                <a:cs typeface="Menlo" panose="020B0609030804020204" pitchFamily="49" charset="0"/>
              </a:rPr>
              <a:t>--</a:t>
            </a:r>
            <a:r>
              <a:rPr lang="en-US" sz="1700" b="1" dirty="0" err="1">
                <a:latin typeface="Menlo" panose="020B0609030804020204" pitchFamily="49" charset="0"/>
                <a:ea typeface="Menlo" panose="020B0609030804020204" pitchFamily="49" charset="0"/>
                <a:cs typeface="Menlo" panose="020B0609030804020204" pitchFamily="49" charset="0"/>
              </a:rPr>
              <a:t>gres</a:t>
            </a:r>
            <a:r>
              <a:rPr lang="en-US" sz="1700" b="1" dirty="0">
                <a:latin typeface="Menlo" panose="020B0609030804020204" pitchFamily="49" charset="0"/>
                <a:ea typeface="Menlo" panose="020B0609030804020204" pitchFamily="49" charset="0"/>
                <a:cs typeface="Menlo" panose="020B0609030804020204" pitchFamily="49" charset="0"/>
              </a:rPr>
              <a:t>=gpu:2 </a:t>
            </a:r>
            <a:r>
              <a:rPr lang="en-US" sz="1700" dirty="0">
                <a:latin typeface="Menlo" panose="020B0609030804020204" pitchFamily="49" charset="0"/>
                <a:ea typeface="Menlo" panose="020B0609030804020204" pitchFamily="49" charset="0"/>
                <a:cs typeface="Menlo" panose="020B0609030804020204" pitchFamily="49" charset="0"/>
              </a:rPr>
              <a:t>--</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850292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Job Submission Recommendations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err="1"/>
              <a:t>Slurm</a:t>
            </a:r>
            <a:r>
              <a:rPr lang="en-US" sz="2400" dirty="0"/>
              <a:t> will pick the optimal partition (known as a “queue” on Peregrine) based your job’s characteristics. In opposition to standard Peregrine practice, we suggest that users </a:t>
            </a:r>
            <a:r>
              <a:rPr lang="en-US" sz="2400" b="1" dirty="0"/>
              <a:t>avoid specifying</a:t>
            </a:r>
            <a:r>
              <a:rPr lang="en-US" sz="2400" dirty="0"/>
              <a:t> </a:t>
            </a:r>
            <a:r>
              <a:rPr lang="en-US" sz="2400" b="1" dirty="0"/>
              <a:t>partitions</a:t>
            </a:r>
            <a:r>
              <a:rPr lang="en-US" sz="2400" dirty="0"/>
              <a:t> on their jobs with </a:t>
            </a:r>
            <a:r>
              <a:rPr lang="en-US" sz="2000" i="1" dirty="0">
                <a:latin typeface="Menlo" panose="020B0609030804020204" pitchFamily="49" charset="0"/>
                <a:ea typeface="Menlo" panose="020B0609030804020204" pitchFamily="49" charset="0"/>
                <a:cs typeface="Menlo" panose="020B0609030804020204" pitchFamily="49" charset="0"/>
              </a:rPr>
              <a:t>-p</a:t>
            </a:r>
            <a:r>
              <a:rPr lang="en-US" sz="2000" dirty="0"/>
              <a:t> </a:t>
            </a:r>
            <a:r>
              <a:rPr lang="en-US" sz="2400" dirty="0"/>
              <a:t>or </a:t>
            </a:r>
            <a:r>
              <a:rPr lang="en-US" sz="2000" i="1" dirty="0">
                <a:latin typeface="Menlo" panose="020B0609030804020204" pitchFamily="49" charset="0"/>
                <a:ea typeface="Menlo" panose="020B0609030804020204" pitchFamily="49" charset="0"/>
                <a:cs typeface="Menlo" panose="020B0609030804020204" pitchFamily="49" charset="0"/>
              </a:rPr>
              <a:t>--partition</a:t>
            </a:r>
            <a:r>
              <a:rPr lang="en-US" sz="2400" dirty="0"/>
              <a:t>.</a:t>
            </a:r>
          </a:p>
          <a:p>
            <a:pPr marL="0" indent="0">
              <a:buNone/>
            </a:pPr>
            <a:r>
              <a:rPr lang="en-US" sz="2400" dirty="0"/>
              <a:t>To access specific hardware, we strongly encourage requesting by feature instead of specifying the corresponding partition:</a:t>
            </a:r>
          </a:p>
          <a:p>
            <a:endParaRPr lang="en-US" sz="2400" dirty="0"/>
          </a:p>
          <a:p>
            <a:endParaRPr lang="en-US" sz="2400" dirty="0"/>
          </a:p>
          <a:p>
            <a:r>
              <a:rPr lang="en-US" sz="2000" dirty="0">
                <a:hlinkClick r:id="rId3"/>
              </a:rPr>
              <a:t>https://www.nrel.gov/hpc/eagle-job-partitions-scheduling.html</a:t>
            </a:r>
            <a:endParaRPr lang="en-US" sz="2000" dirty="0"/>
          </a:p>
          <a:p>
            <a:endParaRPr lang="en-US" sz="2400" dirty="0"/>
          </a:p>
          <a:p>
            <a:endParaRPr lang="en-US" sz="2400"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1" y="3388633"/>
            <a:ext cx="7323221" cy="595908"/>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Request 4 “</a:t>
            </a:r>
            <a:r>
              <a:rPr lang="en-US" sz="1600" i="1" dirty="0" err="1">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bigmem</a:t>
            </a:r>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nodes for 30 minutes interactively</a:t>
            </a:r>
            <a:endParaRPr lang="en-US" sz="1600" dirty="0">
              <a:latin typeface="Menlo" panose="020B0609030804020204" pitchFamily="49" charset="0"/>
              <a:ea typeface="Menlo" panose="020B0609030804020204" pitchFamily="49" charset="0"/>
              <a:cs typeface="Menlo" panose="020B0609030804020204" pitchFamily="49" charset="0"/>
            </a:endParaRPr>
          </a:p>
          <a:p>
            <a:r>
              <a:rPr lang="en-US" sz="1600" dirty="0">
                <a:latin typeface="Menlo" panose="020B0609030804020204" pitchFamily="49" charset="0"/>
                <a:ea typeface="Menlo" panose="020B0609030804020204" pitchFamily="49" charset="0"/>
                <a:cs typeface="Menlo" panose="020B0609030804020204" pitchFamily="49" charset="0"/>
              </a:rPr>
              <a:t>$ </a:t>
            </a:r>
            <a:r>
              <a:rPr lang="en-US" sz="1600" dirty="0" err="1">
                <a:latin typeface="Menlo" panose="020B0609030804020204" pitchFamily="49" charset="0"/>
                <a:ea typeface="Menlo" panose="020B0609030804020204" pitchFamily="49" charset="0"/>
                <a:cs typeface="Menlo" panose="020B0609030804020204" pitchFamily="49" charset="0"/>
              </a:rPr>
              <a:t>srun</a:t>
            </a:r>
            <a:r>
              <a:rPr lang="en-US" sz="1600" dirty="0">
                <a:latin typeface="Menlo" panose="020B0609030804020204" pitchFamily="49" charset="0"/>
                <a:ea typeface="Menlo" panose="020B0609030804020204" pitchFamily="49" charset="0"/>
                <a:cs typeface="Menlo" panose="020B0609030804020204" pitchFamily="49" charset="0"/>
              </a:rPr>
              <a:t> -t30 -N4 -A handle </a:t>
            </a:r>
            <a:r>
              <a:rPr lang="en-US" sz="1600" b="1" dirty="0">
                <a:latin typeface="Menlo" panose="020B0609030804020204" pitchFamily="49" charset="0"/>
                <a:ea typeface="Menlo" panose="020B0609030804020204" pitchFamily="49" charset="0"/>
                <a:cs typeface="Menlo" panose="020B0609030804020204" pitchFamily="49" charset="0"/>
              </a:rPr>
              <a:t>--mem=200000 </a:t>
            </a:r>
            <a:r>
              <a:rPr lang="en-US" sz="1600" dirty="0">
                <a:latin typeface="Menlo" panose="020B0609030804020204" pitchFamily="49" charset="0"/>
                <a:ea typeface="Menlo" panose="020B0609030804020204" pitchFamily="49" charset="0"/>
                <a:cs typeface="Menlo" panose="020B0609030804020204" pitchFamily="49" charset="0"/>
              </a:rPr>
              <a:t>--</a:t>
            </a:r>
            <a:r>
              <a:rPr lang="en-US" sz="1600" dirty="0" err="1">
                <a:latin typeface="Menlo" panose="020B0609030804020204" pitchFamily="49" charset="0"/>
                <a:ea typeface="Menlo" panose="020B0609030804020204" pitchFamily="49" charset="0"/>
                <a:cs typeface="Menlo" panose="020B0609030804020204" pitchFamily="49" charset="0"/>
              </a:rPr>
              <a:t>pty</a:t>
            </a:r>
            <a:r>
              <a:rPr lang="en-US" sz="16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15502089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Job Submission Recommendations cont.</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a:t>For debugging purposes, there is a “</a:t>
            </a:r>
            <a:r>
              <a:rPr lang="en-US" sz="2000" i="1" dirty="0">
                <a:latin typeface="Menlo" panose="020B0609030804020204" pitchFamily="49" charset="0"/>
                <a:ea typeface="Menlo" panose="020B0609030804020204" pitchFamily="49" charset="0"/>
                <a:cs typeface="Menlo" panose="020B0609030804020204" pitchFamily="49" charset="0"/>
              </a:rPr>
              <a:t>debug</a:t>
            </a:r>
            <a:r>
              <a:rPr lang="en-US" sz="2400" dirty="0"/>
              <a:t>” partition. Use it if you need to quickly test if your job will run on a compute node with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-p debug</a:t>
            </a:r>
            <a:r>
              <a:rPr lang="en-US" sz="2400" dirty="0"/>
              <a:t> or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partion</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=debug</a:t>
            </a:r>
            <a:endParaRPr lang="en-US" sz="24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sz="2400" dirty="0"/>
          </a:p>
          <a:p>
            <a:endParaRPr lang="en-US" sz="2400"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1" y="2428837"/>
            <a:ext cx="7323221" cy="323493"/>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600" dirty="0">
                <a:latin typeface="Menlo" panose="020B0609030804020204" pitchFamily="49" charset="0"/>
                <a:ea typeface="Menlo" panose="020B0609030804020204" pitchFamily="49" charset="0"/>
                <a:cs typeface="Menlo" panose="020B0609030804020204" pitchFamily="49" charset="0"/>
              </a:rPr>
              <a:t>$ </a:t>
            </a:r>
            <a:r>
              <a:rPr lang="en-US" sz="1600" dirty="0" err="1">
                <a:latin typeface="Menlo" panose="020B0609030804020204" pitchFamily="49" charset="0"/>
                <a:ea typeface="Menlo" panose="020B0609030804020204" pitchFamily="49" charset="0"/>
                <a:cs typeface="Menlo" panose="020B0609030804020204" pitchFamily="49" charset="0"/>
              </a:rPr>
              <a:t>srun</a:t>
            </a:r>
            <a:r>
              <a:rPr lang="en-US" sz="1600" dirty="0">
                <a:latin typeface="Menlo" panose="020B0609030804020204" pitchFamily="49" charset="0"/>
                <a:ea typeface="Menlo" panose="020B0609030804020204" pitchFamily="49" charset="0"/>
                <a:cs typeface="Menlo" panose="020B0609030804020204" pitchFamily="49" charset="0"/>
              </a:rPr>
              <a:t> -t30 -A handle </a:t>
            </a:r>
            <a:r>
              <a:rPr lang="en-US" sz="1600" b="1" dirty="0">
                <a:latin typeface="Menlo" panose="020B0609030804020204" pitchFamily="49" charset="0"/>
                <a:ea typeface="Menlo" panose="020B0609030804020204" pitchFamily="49" charset="0"/>
                <a:cs typeface="Menlo" panose="020B0609030804020204" pitchFamily="49" charset="0"/>
              </a:rPr>
              <a:t>-p debug </a:t>
            </a:r>
            <a:r>
              <a:rPr lang="en-US" sz="1600" dirty="0">
                <a:latin typeface="Menlo" panose="020B0609030804020204" pitchFamily="49" charset="0"/>
                <a:ea typeface="Menlo" panose="020B0609030804020204" pitchFamily="49" charset="0"/>
                <a:cs typeface="Menlo" panose="020B0609030804020204" pitchFamily="49" charset="0"/>
              </a:rPr>
              <a:t>--</a:t>
            </a:r>
            <a:r>
              <a:rPr lang="en-US" sz="1600" dirty="0" err="1">
                <a:latin typeface="Menlo" panose="020B0609030804020204" pitchFamily="49" charset="0"/>
                <a:ea typeface="Menlo" panose="020B0609030804020204" pitchFamily="49" charset="0"/>
                <a:cs typeface="Menlo" panose="020B0609030804020204" pitchFamily="49" charset="0"/>
              </a:rPr>
              <a:t>pty</a:t>
            </a:r>
            <a:r>
              <a:rPr lang="en-US" sz="16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3805910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Node Availability</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a:t>To check the availability of what hardware features are in use, run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shownodes</a:t>
            </a:r>
            <a:r>
              <a:rPr lang="en-US" sz="2800" dirty="0"/>
              <a:t>. </a:t>
            </a:r>
            <a:r>
              <a:rPr lang="en-US" sz="2400" dirty="0"/>
              <a:t>Similarly, you can run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sinfo</a:t>
            </a:r>
            <a:r>
              <a:rPr lang="en-US" sz="2400" dirty="0"/>
              <a:t> for more nuanced output.</a:t>
            </a:r>
          </a:p>
          <a:p>
            <a:pPr marL="0" indent="0">
              <a:buNone/>
            </a:pPr>
            <a:endParaRPr lang="en-US"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0" y="2269045"/>
            <a:ext cx="7323221" cy="2434709"/>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400" dirty="0">
                <a:latin typeface="Menlo" panose="020B0609030804020204" pitchFamily="49" charset="0"/>
                <a:ea typeface="Menlo" panose="020B0609030804020204" pitchFamily="49" charset="0"/>
                <a:cs typeface="Menlo" panose="020B0609030804020204" pitchFamily="49" charset="0"/>
              </a:rPr>
              <a:t>$ </a:t>
            </a:r>
            <a:r>
              <a:rPr lang="en-US" sz="1400" dirty="0" err="1">
                <a:latin typeface="Menlo" panose="020B0609030804020204" pitchFamily="49" charset="0"/>
                <a:ea typeface="Menlo" panose="020B0609030804020204" pitchFamily="49" charset="0"/>
                <a:cs typeface="Menlo" panose="020B0609030804020204" pitchFamily="49" charset="0"/>
              </a:rPr>
              <a:t>shownodes</a:t>
            </a:r>
            <a:r>
              <a:rPr lang="en-US" sz="1400" dirty="0">
                <a:latin typeface="Menlo" panose="020B0609030804020204" pitchFamily="49" charset="0"/>
                <a:ea typeface="Menlo" panose="020B0609030804020204" pitchFamily="49" charset="0"/>
                <a:cs typeface="Menlo" panose="020B0609030804020204" pitchFamily="49" charset="0"/>
              </a:rPr>
              <a:t>↲</a:t>
            </a:r>
            <a:br>
              <a:rPr lang="en-US" sz="1400" dirty="0">
                <a:latin typeface="Menlo" panose="020B0609030804020204" pitchFamily="49" charset="0"/>
                <a:ea typeface="Menlo" panose="020B0609030804020204" pitchFamily="49" charset="0"/>
                <a:cs typeface="Menlo" panose="020B0609030804020204" pitchFamily="49" charset="0"/>
              </a:rPr>
            </a:br>
            <a:r>
              <a:rPr lang="en-US" sz="1400" dirty="0">
                <a:latin typeface="Menlo" panose="020B0609030804020204" pitchFamily="49" charset="0"/>
                <a:ea typeface="Menlo" panose="020B0609030804020204" pitchFamily="49" charset="0"/>
                <a:cs typeface="Menlo" panose="020B0609030804020204" pitchFamily="49" charset="0"/>
              </a:rPr>
              <a:t>partition     # free USED reserved completing offline down</a:t>
            </a:r>
          </a:p>
          <a:p>
            <a:r>
              <a:rPr lang="en-US" sz="1400" dirty="0">
                <a:latin typeface="Menlo" panose="020B0609030804020204" pitchFamily="49" charset="0"/>
                <a:ea typeface="Menlo" panose="020B0609030804020204" pitchFamily="49" charset="0"/>
                <a:cs typeface="Menlo" panose="020B0609030804020204" pitchFamily="49" charset="0"/>
              </a:rPr>
              <a:t>------------- - ---- ---- -------- ---------- ------- ----</a:t>
            </a:r>
          </a:p>
          <a:p>
            <a:r>
              <a:rPr lang="en-US" sz="1400" dirty="0" err="1">
                <a:latin typeface="Menlo" panose="020B0609030804020204" pitchFamily="49" charset="0"/>
                <a:ea typeface="Menlo" panose="020B0609030804020204" pitchFamily="49" charset="0"/>
                <a:cs typeface="Menlo" panose="020B0609030804020204" pitchFamily="49" charset="0"/>
              </a:rPr>
              <a:t>bigmem</a:t>
            </a:r>
            <a:r>
              <a:rPr lang="en-US" sz="1400" dirty="0">
                <a:latin typeface="Menlo" panose="020B0609030804020204" pitchFamily="49" charset="0"/>
                <a:ea typeface="Menlo" panose="020B0609030804020204" pitchFamily="49" charset="0"/>
                <a:cs typeface="Menlo" panose="020B0609030804020204" pitchFamily="49" charset="0"/>
              </a:rPr>
              <a:t>        m    0   46        0          0       0    0</a:t>
            </a:r>
          </a:p>
          <a:p>
            <a:r>
              <a:rPr lang="en-US" sz="1400" dirty="0">
                <a:latin typeface="Menlo" panose="020B0609030804020204" pitchFamily="49" charset="0"/>
                <a:ea typeface="Menlo" panose="020B0609030804020204" pitchFamily="49" charset="0"/>
                <a:cs typeface="Menlo" panose="020B0609030804020204" pitchFamily="49" charset="0"/>
              </a:rPr>
              <a:t>debug         d   10    1        0          0       0    0</a:t>
            </a:r>
          </a:p>
          <a:p>
            <a:r>
              <a:rPr lang="en-US" sz="1400" dirty="0" err="1">
                <a:latin typeface="Menlo" panose="020B0609030804020204" pitchFamily="49" charset="0"/>
                <a:ea typeface="Menlo" panose="020B0609030804020204" pitchFamily="49" charset="0"/>
                <a:cs typeface="Menlo" panose="020B0609030804020204" pitchFamily="49" charset="0"/>
              </a:rPr>
              <a:t>gpu</a:t>
            </a:r>
            <a:r>
              <a:rPr lang="en-US" sz="1400" dirty="0">
                <a:latin typeface="Menlo" panose="020B0609030804020204" pitchFamily="49" charset="0"/>
                <a:ea typeface="Menlo" panose="020B0609030804020204" pitchFamily="49" charset="0"/>
                <a:cs typeface="Menlo" panose="020B0609030804020204" pitchFamily="49" charset="0"/>
              </a:rPr>
              <a:t>           g    0   44        0          0       0    0</a:t>
            </a:r>
          </a:p>
          <a:p>
            <a:r>
              <a:rPr lang="en-US" sz="1400" dirty="0">
                <a:latin typeface="Menlo" panose="020B0609030804020204" pitchFamily="49" charset="0"/>
                <a:ea typeface="Menlo" panose="020B0609030804020204" pitchFamily="49" charset="0"/>
                <a:cs typeface="Menlo" panose="020B0609030804020204" pitchFamily="49" charset="0"/>
              </a:rPr>
              <a:t>standard      s    4 1967        7          4      10   17</a:t>
            </a:r>
          </a:p>
          <a:p>
            <a:r>
              <a:rPr lang="en-US" sz="1400" dirty="0">
                <a:latin typeface="Menlo" panose="020B0609030804020204" pitchFamily="49" charset="0"/>
                <a:ea typeface="Menlo" panose="020B0609030804020204" pitchFamily="49" charset="0"/>
                <a:cs typeface="Menlo" panose="020B0609030804020204" pitchFamily="49" charset="0"/>
              </a:rPr>
              <a:t>------------- - ---- ---- -------- ---------- ------- ----</a:t>
            </a:r>
          </a:p>
          <a:p>
            <a:r>
              <a:rPr lang="en-US" sz="1400" dirty="0">
                <a:latin typeface="Menlo" panose="020B0609030804020204" pitchFamily="49" charset="0"/>
                <a:ea typeface="Menlo" panose="020B0609030804020204" pitchFamily="49" charset="0"/>
                <a:cs typeface="Menlo" panose="020B0609030804020204" pitchFamily="49" charset="0"/>
              </a:rPr>
              <a:t>       TOTALs     14 2058        7          4      10   17</a:t>
            </a:r>
          </a:p>
          <a:p>
            <a:r>
              <a:rPr lang="en-US" sz="1400" dirty="0">
                <a:latin typeface="Menlo" panose="020B0609030804020204" pitchFamily="49" charset="0"/>
                <a:ea typeface="Menlo" panose="020B0609030804020204" pitchFamily="49" charset="0"/>
                <a:cs typeface="Menlo" panose="020B0609030804020204" pitchFamily="49" charset="0"/>
              </a:rPr>
              <a:t>           %s    0.7 97.5      0.3        0.2     0.5  0.8</a:t>
            </a:r>
          </a:p>
        </p:txBody>
      </p:sp>
    </p:spTree>
    <p:extLst>
      <p:ext uri="{BB962C8B-B14F-4D97-AF65-F5344CB8AC3E}">
        <p14:creationId xmlns:p14="http://schemas.microsoft.com/office/powerpoint/2010/main" val="2751162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EABEA-AB26-4041-8B34-BC0F8C158DDB}"/>
              </a:ext>
            </a:extLst>
          </p:cNvPr>
          <p:cNvSpPr>
            <a:spLocks noGrp="1"/>
          </p:cNvSpPr>
          <p:nvPr>
            <p:ph type="title"/>
          </p:nvPr>
        </p:nvSpPr>
        <p:spPr/>
        <p:txBody>
          <a:bodyPr/>
          <a:lstStyle/>
          <a:p>
            <a:r>
              <a:rPr lang="en-US" dirty="0"/>
              <a:t>Translating Your Job Scripts</a:t>
            </a:r>
          </a:p>
        </p:txBody>
      </p:sp>
      <p:sp>
        <p:nvSpPr>
          <p:cNvPr id="3" name="Text Placeholder 2">
            <a:extLst>
              <a:ext uri="{FF2B5EF4-FFF2-40B4-BE49-F238E27FC236}">
                <a16:creationId xmlns:a16="http://schemas.microsoft.com/office/drawing/2014/main" id="{0C0E3ED1-86C1-FA46-B914-0657AF3CC1E7}"/>
              </a:ext>
            </a:extLst>
          </p:cNvPr>
          <p:cNvSpPr>
            <a:spLocks noGrp="1"/>
          </p:cNvSpPr>
          <p:nvPr>
            <p:ph type="body" sz="quarter" idx="10"/>
          </p:nvPr>
        </p:nvSpPr>
        <p:spPr>
          <a:xfrm>
            <a:off x="446088" y="852237"/>
            <a:ext cx="8031161" cy="3889853"/>
          </a:xfrm>
        </p:spPr>
        <p:txBody>
          <a:bodyPr>
            <a:normAutofit/>
          </a:bodyPr>
          <a:lstStyle/>
          <a:p>
            <a:r>
              <a:rPr lang="en-US" sz="2400" dirty="0"/>
              <a:t>Eagle’s </a:t>
            </a:r>
            <a:r>
              <a:rPr lang="en-US" sz="2400" dirty="0" err="1"/>
              <a:t>Slurm</a:t>
            </a:r>
            <a:r>
              <a:rPr lang="en-US" sz="2400" dirty="0"/>
              <a:t> configuration </a:t>
            </a:r>
            <a:r>
              <a:rPr lang="en-US" sz="2400" b="1" dirty="0"/>
              <a:t>will not respect PBS commands. </a:t>
            </a:r>
          </a:p>
          <a:p>
            <a:pPr>
              <a:spcBef>
                <a:spcPts val="1776"/>
              </a:spcBef>
            </a:pPr>
            <a:r>
              <a:rPr lang="en-US" sz="2400" dirty="0"/>
              <a:t>Many new job-queue features are now available, and it is worth your effort to reconsider the program-flow of your jobs. If you can accurately minimize the resource demands of your jobs, you can also minimize your queue wait times.</a:t>
            </a:r>
          </a:p>
          <a:p>
            <a:pPr>
              <a:spcBef>
                <a:spcPts val="1776"/>
              </a:spcBef>
            </a:pPr>
            <a:r>
              <a:rPr lang="en-US" sz="2400" dirty="0"/>
              <a:t>We’ve provided a PBS-to-</a:t>
            </a:r>
            <a:r>
              <a:rPr lang="en-US" sz="2400" dirty="0" err="1"/>
              <a:t>Slurm</a:t>
            </a:r>
            <a:r>
              <a:rPr lang="en-US" sz="2400" dirty="0"/>
              <a:t> translation sheet with this presentation which is catered to our operating environment.</a:t>
            </a:r>
          </a:p>
        </p:txBody>
      </p:sp>
    </p:spTree>
    <p:extLst>
      <p:ext uri="{BB962C8B-B14F-4D97-AF65-F5344CB8AC3E}">
        <p14:creationId xmlns:p14="http://schemas.microsoft.com/office/powerpoint/2010/main" val="26011062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accent3"/>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3746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normAutofit/>
              </a:bodyPr>
              <a:lstStyle/>
              <a:p>
                <a:r>
                  <a:rPr lang="en-US" sz="2800" dirty="0"/>
                  <a:t>Eagle is approximately 3</a:t>
                </a:r>
                <a14:m>
                  <m:oMath xmlns:m="http://schemas.openxmlformats.org/officeDocument/2006/math">
                    <m:r>
                      <a:rPr lang="en-US" sz="2800" i="1" smtClean="0">
                        <a:latin typeface="Cambria Math" panose="02040503050406030204" pitchFamily="18" charset="0"/>
                        <a:ea typeface="Cambria Math" panose="02040503050406030204" pitchFamily="18" charset="0"/>
                      </a:rPr>
                      <m:t>×</m:t>
                    </m:r>
                  </m:oMath>
                </a14:m>
                <a:r>
                  <a:rPr lang="en-US" sz="2800" dirty="0"/>
                  <a:t> more performant than Peregrine. It will charge 3 of your project’s</a:t>
                </a:r>
                <a:br>
                  <a:rPr lang="en-US" sz="2800" dirty="0"/>
                </a:br>
                <a:r>
                  <a:rPr lang="en-US" sz="2800" dirty="0"/>
                  <a:t>“NREL Hours” for every 1 hour of time you occupy a compute node, unlike Peregrine which is 1-to-1.</a:t>
                </a:r>
              </a:p>
              <a:p>
                <a:r>
                  <a:rPr lang="en-US" sz="2800" b="1" dirty="0"/>
                  <a:t>The 3</a:t>
                </a:r>
                <a14:m>
                  <m:oMath xmlns:m="http://schemas.openxmlformats.org/officeDocument/2006/math">
                    <m:r>
                      <a:rPr lang="en-US" sz="2800" b="1" i="1">
                        <a:latin typeface="Cambria Math" panose="02040503050406030204" pitchFamily="18" charset="0"/>
                        <a:ea typeface="Cambria Math" panose="02040503050406030204" pitchFamily="18" charset="0"/>
                      </a:rPr>
                      <m:t>×</m:t>
                    </m:r>
                  </m:oMath>
                </a14:m>
                <a:r>
                  <a:rPr lang="en-US" sz="2800" b="1" dirty="0"/>
                  <a:t> cost will remain after Peregrine is shutoff.</a:t>
                </a:r>
              </a:p>
              <a:p>
                <a:pPr>
                  <a:spcBef>
                    <a:spcPts val="1224"/>
                  </a:spcBef>
                </a:pPr>
                <a:r>
                  <a:rPr lang="en-US" sz="2800" dirty="0"/>
                  <a:t>Like on Peregrine, projects which exhaust their allotted hours will still be able to submit and run jobs</a:t>
                </a:r>
                <a:br>
                  <a:rPr lang="en-US" sz="2800" dirty="0"/>
                </a:br>
                <a:r>
                  <a:rPr lang="en-US" sz="2800" b="1" dirty="0"/>
                  <a:t>but they will be enqueued at minimum priority.</a:t>
                </a:r>
              </a:p>
            </p:txBody>
          </p:sp>
        </mc:Choice>
        <mc:Fallback xmlns="">
          <p:sp>
            <p:nvSpPr>
              <p:cNvPr id="3" name="Text Placeholder 2">
                <a:extLst>
                  <a:ext uri="{FF2B5EF4-FFF2-40B4-BE49-F238E27FC236}">
                    <a16:creationId xmlns:a16="http://schemas.microsoft.com/office/drawing/2014/main" id="{C45ADD91-E1DE-1742-9764-93AAD22AEEDE}"/>
                  </a:ext>
                </a:extLst>
              </p:cNvPr>
              <p:cNvSpPr>
                <a:spLocks noGrp="1" noRot="1" noChangeAspect="1" noMove="1" noResize="1" noEditPoints="1" noAdjustHandles="1" noChangeArrowheads="1" noChangeShapeType="1" noTextEdit="1"/>
              </p:cNvSpPr>
              <p:nvPr>
                <p:ph type="body" sz="quarter" idx="10"/>
              </p:nvPr>
            </p:nvSpPr>
            <p:spPr>
              <a:xfrm>
                <a:off x="446088" y="852237"/>
                <a:ext cx="8371341" cy="3889853"/>
              </a:xfrm>
              <a:blipFill>
                <a:blip r:embed="rId3"/>
                <a:stretch>
                  <a:fillRect l="-1212" t="-1629" b="-326"/>
                </a:stretch>
              </a:blipFill>
            </p:spPr>
            <p:txBody>
              <a:bodyPr/>
              <a:lstStyle/>
              <a:p>
                <a:r>
                  <a:rPr lang="en-US">
                    <a:noFill/>
                  </a:rPr>
                  <a:t> </a:t>
                </a:r>
              </a:p>
            </p:txBody>
          </p:sp>
        </mc:Fallback>
      </mc:AlternateContent>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dirty="0"/>
              <a:t>Allocated NREL Hours</a:t>
            </a:r>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7124483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lstStyle/>
          <a:p>
            <a:pPr marL="0" indent="0">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alloc_tracker</a:t>
            </a:r>
            <a:r>
              <a:rPr lang="en-US" sz="2400" b="1" dirty="0"/>
              <a:t> </a:t>
            </a:r>
            <a:r>
              <a:rPr lang="en-US" sz="2400" dirty="0"/>
              <a:t>has been deprecated.</a:t>
            </a:r>
            <a:endParaRPr lang="en-US" sz="2400" dirty="0">
              <a:solidFill>
                <a:schemeClr val="tx2">
                  <a:lumMod val="75000"/>
                </a:schemeClr>
              </a:solidFill>
            </a:endParaRPr>
          </a:p>
          <a:p>
            <a:pPr marL="0" indent="0">
              <a:buNone/>
            </a:pPr>
            <a:r>
              <a:rPr lang="en-US" sz="2400" dirty="0"/>
              <a:t>Please use </a:t>
            </a:r>
            <a:r>
              <a:rPr lang="en-US" sz="2000" b="1"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400" b="1" dirty="0">
                <a:solidFill>
                  <a:schemeClr val="accent1">
                    <a:lumMod val="75000"/>
                  </a:schemeClr>
                </a:solidFill>
              </a:rPr>
              <a:t> </a:t>
            </a:r>
            <a:r>
              <a:rPr lang="en-US" sz="2400" dirty="0"/>
              <a:t>instead.</a:t>
            </a:r>
          </a:p>
          <a:p>
            <a:pPr marL="0" indent="0">
              <a:buNone/>
            </a:pPr>
            <a:endParaRPr lang="en-US" sz="2800" dirty="0"/>
          </a:p>
          <a:p>
            <a:endParaRPr lang="en-US" dirty="0"/>
          </a:p>
        </p:txBody>
      </p:sp>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a:t>Tracking Allocation Usage</a:t>
            </a:r>
            <a:endParaRPr lang="en-US" dirty="0"/>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2800" dirty="0"/>
          </a:p>
          <a:p>
            <a:endParaRPr lang="en-US" dirty="0"/>
          </a:p>
        </p:txBody>
      </p:sp>
      <p:sp>
        <p:nvSpPr>
          <p:cNvPr id="14" name="TextBox 13">
            <a:extLst>
              <a:ext uri="{FF2B5EF4-FFF2-40B4-BE49-F238E27FC236}">
                <a16:creationId xmlns:a16="http://schemas.microsoft.com/office/drawing/2014/main" id="{5E6E9959-1778-634F-A210-70AD1DBD9157}"/>
              </a:ext>
            </a:extLst>
          </p:cNvPr>
          <p:cNvSpPr txBox="1"/>
          <p:nvPr/>
        </p:nvSpPr>
        <p:spPr>
          <a:xfrm>
            <a:off x="446088" y="1839157"/>
            <a:ext cx="7323221"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hours_report</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Gathering data from database.....Done</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User </a:t>
            </a:r>
            <a:r>
              <a:rPr lang="en-US" dirty="0" err="1">
                <a:latin typeface="Menlo" panose="020B0609030804020204" pitchFamily="49" charset="0"/>
                <a:ea typeface="Menlo" panose="020B0609030804020204" pitchFamily="49" charset="0"/>
                <a:cs typeface="Menlo" panose="020B0609030804020204" pitchFamily="49" charset="0"/>
              </a:rPr>
              <a:t>hpc_user</a:t>
            </a:r>
            <a:r>
              <a:rPr lang="en-US" dirty="0">
                <a:latin typeface="Menlo" panose="020B0609030804020204" pitchFamily="49" charset="0"/>
                <a:ea typeface="Menlo" panose="020B0609030804020204" pitchFamily="49" charset="0"/>
                <a:cs typeface="Menlo" panose="020B0609030804020204" pitchFamily="49" charset="0"/>
              </a:rPr>
              <a:t> has access to and used:</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Allocation Handle    System     Hours Used Note</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 ---------- ---------- ----</a:t>
            </a:r>
          </a:p>
          <a:p>
            <a:r>
              <a:rPr lang="en-US" dirty="0">
                <a:latin typeface="Menlo" panose="020B0609030804020204" pitchFamily="49" charset="0"/>
                <a:ea typeface="Menlo" panose="020B0609030804020204" pitchFamily="49" charset="0"/>
                <a:cs typeface="Menlo" panose="020B0609030804020204" pitchFamily="49" charset="0"/>
              </a:rPr>
              <a:t>handle               Peregrine         125</a:t>
            </a:r>
          </a:p>
          <a:p>
            <a:r>
              <a:rPr lang="en-US" dirty="0">
                <a:latin typeface="Menlo" panose="020B0609030804020204" pitchFamily="49" charset="0"/>
                <a:ea typeface="Menlo" panose="020B0609030804020204" pitchFamily="49" charset="0"/>
                <a:cs typeface="Menlo" panose="020B0609030804020204" pitchFamily="49" charset="0"/>
              </a:rPr>
              <a:t>handle               Eagle             320</a:t>
            </a:r>
          </a:p>
          <a:p>
            <a:endParaRPr lang="en-US" dirty="0"/>
          </a:p>
        </p:txBody>
      </p:sp>
    </p:spTree>
    <p:extLst>
      <p:ext uri="{BB962C8B-B14F-4D97-AF65-F5344CB8AC3E}">
        <p14:creationId xmlns:p14="http://schemas.microsoft.com/office/powerpoint/2010/main" val="18786531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Advanced Tracking</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7783512" cy="3889853"/>
          </a:xfrm>
        </p:spPr>
        <p:txBody>
          <a:bodyPr>
            <a:normAutofit/>
          </a:bodyPr>
          <a:lstStyle/>
          <a:p>
            <a:pPr marL="0" indent="0">
              <a:spcBef>
                <a:spcPts val="624"/>
              </a:spcBef>
              <a:buNone/>
            </a:pP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endPar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its PI, and its NREL hour usage.</a:t>
            </a:r>
          </a:p>
          <a:p>
            <a:pPr mar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drillbyuser</a:t>
            </a:r>
            <a:r>
              <a:rPr lang="en-US" sz="2000" i="1" dirty="0">
                <a:solidFill>
                  <a:schemeClr val="bg1">
                    <a:lumMod val="75000"/>
                  </a:schemeClr>
                </a:solidFill>
              </a:rPr>
              <a:t> </a:t>
            </a:r>
            <a:r>
              <a:rPr lang="en-US" sz="2400" i="1" dirty="0">
                <a:solidFill>
                  <a:schemeClr val="bg1">
                    <a:lumMod val="75000"/>
                  </a:schemeClr>
                </a:solidFill>
              </a:rPr>
              <a:t>(default output)</a:t>
            </a:r>
            <a:endParaRPr lang="en-US" sz="2000" i="1" dirty="0">
              <a:solidFill>
                <a:schemeClr val="bg1">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like above, but also show each member’s contributing usage of allotted hours.</a:t>
            </a:r>
          </a:p>
          <a:p>
            <a:pPr marL="0" lv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--help</a:t>
            </a:r>
          </a:p>
          <a:p>
            <a:pPr lvl="0">
              <a:spcBef>
                <a:spcPts val="24"/>
              </a:spcBef>
            </a:pPr>
            <a:r>
              <a:rPr lang="en-US" sz="2400" dirty="0">
                <a:solidFill>
                  <a:srgbClr val="333333"/>
                </a:solidFill>
              </a:rPr>
              <a:t>List usage instructions.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800" dirty="0">
                <a:solidFill>
                  <a:srgbClr val="333333"/>
                </a:solidFill>
              </a:rPr>
              <a:t> </a:t>
            </a:r>
            <a:r>
              <a:rPr lang="en-US" sz="2400" dirty="0">
                <a:solidFill>
                  <a:srgbClr val="333333"/>
                </a:solidFill>
              </a:rPr>
              <a:t>is still in development and new features will be documented here.</a:t>
            </a:r>
          </a:p>
          <a:p>
            <a:pPr marL="0" indent="0">
              <a:buNone/>
            </a:pPr>
            <a:endParaRPr lang="en-US" dirty="0"/>
          </a:p>
        </p:txBody>
      </p:sp>
    </p:spTree>
    <p:extLst>
      <p:ext uri="{BB962C8B-B14F-4D97-AF65-F5344CB8AC3E}">
        <p14:creationId xmlns:p14="http://schemas.microsoft.com/office/powerpoint/2010/main" val="2681335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accent3"/>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431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661EE-2D7A-CF4D-B7C4-B253151260D6}"/>
              </a:ext>
            </a:extLst>
          </p:cNvPr>
          <p:cNvSpPr>
            <a:spLocks noGrp="1"/>
          </p:cNvSpPr>
          <p:nvPr>
            <p:ph type="title"/>
          </p:nvPr>
        </p:nvSpPr>
        <p:spPr/>
        <p:txBody>
          <a:bodyPr/>
          <a:lstStyle/>
          <a:p>
            <a:r>
              <a:rPr lang="en-US" dirty="0"/>
              <a:t>Slide Conventions</a:t>
            </a:r>
          </a:p>
        </p:txBody>
      </p:sp>
      <p:sp>
        <p:nvSpPr>
          <p:cNvPr id="3" name="Text Placeholder 2">
            <a:extLst>
              <a:ext uri="{FF2B5EF4-FFF2-40B4-BE49-F238E27FC236}">
                <a16:creationId xmlns:a16="http://schemas.microsoft.com/office/drawing/2014/main" id="{272CF7F0-6B41-0142-8919-F11AFBCCE9EF}"/>
              </a:ext>
            </a:extLst>
          </p:cNvPr>
          <p:cNvSpPr>
            <a:spLocks noGrp="1"/>
          </p:cNvSpPr>
          <p:nvPr>
            <p:ph type="body" sz="quarter" idx="10"/>
          </p:nvPr>
        </p:nvSpPr>
        <p:spPr/>
        <p:txBody>
          <a:bodyPr>
            <a:normAutofit/>
          </a:bodyPr>
          <a:lstStyle/>
          <a:p>
            <a:pPr>
              <a:spcBef>
                <a:spcPts val="0"/>
              </a:spcBef>
            </a:pPr>
            <a:r>
              <a:rPr lang="en-US" sz="2400" dirty="0"/>
              <a:t>Verbatim command-line interaction:</a:t>
            </a:r>
          </a:p>
          <a:p>
            <a:pPr marL="457200" lvl="1" indent="0">
              <a:spcBef>
                <a:spcPts val="0"/>
              </a:spcBef>
              <a:buNone/>
            </a:pP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explicit typed input from the user.</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represents hitting “enter” or “return” after input to execute it.</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denotes text output from execution was omitted for brevity.</a:t>
            </a:r>
            <a:br>
              <a:rPr lang="en-US" sz="2000" dirty="0"/>
            </a:b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comments, which only provide extra information.</a:t>
            </a:r>
          </a:p>
          <a:p>
            <a:pPr marL="457200" lvl="1" indent="0">
              <a:spcBef>
                <a:spcPts val="0"/>
              </a:spcBef>
              <a:buNone/>
            </a:pPr>
            <a:endParaRPr lang="en-US" dirty="0"/>
          </a:p>
          <a:p>
            <a:pPr>
              <a:spcBef>
                <a:spcPts val="0"/>
              </a:spcBef>
            </a:pPr>
            <a:endParaRPr lang="en-US" dirty="0"/>
          </a:p>
          <a:p>
            <a:pPr>
              <a:spcBef>
                <a:spcPts val="0"/>
              </a:spcBef>
            </a:pPr>
            <a:endParaRPr lang="en-US" sz="2400" dirty="0"/>
          </a:p>
          <a:p>
            <a:pPr>
              <a:spcBef>
                <a:spcPts val="0"/>
              </a:spcBef>
            </a:pPr>
            <a:endParaRPr lang="en-US" sz="2400" dirty="0"/>
          </a:p>
          <a:p>
            <a:pPr>
              <a:spcBef>
                <a:spcPts val="0"/>
              </a:spcBef>
            </a:pPr>
            <a:r>
              <a:rPr lang="en-US" sz="2400" dirty="0"/>
              <a:t>Command-line executables in prose:</a:t>
            </a:r>
          </a:p>
          <a:p>
            <a:pPr marL="457200" lvl="1" indent="0">
              <a:spcBef>
                <a:spcPts val="0"/>
              </a:spcBef>
              <a:buNone/>
            </a:pPr>
            <a:r>
              <a:rPr lang="en-US" sz="2000" dirty="0"/>
              <a:t>“The command </a:t>
            </a:r>
            <a:r>
              <a:rPr lang="en-US" sz="18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rsync</a:t>
            </a:r>
            <a:r>
              <a:rPr lang="en-US" sz="2000" dirty="0">
                <a:solidFill>
                  <a:schemeClr val="accent1">
                    <a:lumMod val="60000"/>
                    <a:lumOff val="40000"/>
                  </a:schemeClr>
                </a:solidFill>
              </a:rPr>
              <a:t> </a:t>
            </a:r>
            <a:r>
              <a:rPr lang="en-US" sz="2000" dirty="0"/>
              <a:t>is very useful.”</a:t>
            </a:r>
          </a:p>
        </p:txBody>
      </p:sp>
      <p:sp>
        <p:nvSpPr>
          <p:cNvPr id="4" name="TextBox 3">
            <a:extLst>
              <a:ext uri="{FF2B5EF4-FFF2-40B4-BE49-F238E27FC236}">
                <a16:creationId xmlns:a16="http://schemas.microsoft.com/office/drawing/2014/main" id="{7EAE7B47-FD01-274B-9729-C7D516C77350}"/>
              </a:ext>
            </a:extLst>
          </p:cNvPr>
          <p:cNvSpPr txBox="1"/>
          <p:nvPr/>
        </p:nvSpPr>
        <p:spPr>
          <a:xfrm>
            <a:off x="457201" y="2690525"/>
            <a:ext cx="7323221" cy="1021556"/>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Your input will be invisible</a:t>
            </a:r>
            <a:endParaRPr lang="en-US" dirty="0"/>
          </a:p>
        </p:txBody>
      </p:sp>
    </p:spTree>
    <p:extLst>
      <p:ext uri="{BB962C8B-B14F-4D97-AF65-F5344CB8AC3E}">
        <p14:creationId xmlns:p14="http://schemas.microsoft.com/office/powerpoint/2010/main" val="28767999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lnSpcReduction="10000"/>
          </a:bodyPr>
          <a:lstStyle/>
          <a:p>
            <a:r>
              <a:rPr lang="en-US" sz="2000" dirty="0"/>
              <a:t>Eagle only supports XFCE for </a:t>
            </a:r>
            <a:r>
              <a:rPr lang="en-US" sz="2000" dirty="0" err="1"/>
              <a:t>FastX</a:t>
            </a:r>
            <a:r>
              <a:rPr lang="en-US" sz="2000" dirty="0"/>
              <a:t> desktop sessions currently. If you have a valid business need for an alternate desktop environment, please contact </a:t>
            </a:r>
            <a:r>
              <a:rPr lang="en-US" sz="2000" dirty="0">
                <a:hlinkClick r:id="rId3"/>
              </a:rPr>
              <a:t>HPC-Help@nrel.gov</a:t>
            </a:r>
            <a:r>
              <a:rPr lang="en-US" sz="2000" dirty="0"/>
              <a:t> </a:t>
            </a:r>
          </a:p>
          <a:p>
            <a:r>
              <a:rPr lang="en-US" sz="2000" dirty="0"/>
              <a:t>For those unfamiliar with DAV nodes, DAV is “Data Analysis &amp; Visualization” but this effectively means the node features a GPU for performant remote graphical application usage.</a:t>
            </a:r>
          </a:p>
          <a:p>
            <a:r>
              <a:rPr lang="en-US" sz="2000" dirty="0"/>
              <a:t>Globus endpoint for AWS S3 buckets will require case-by-case configuration, please contact </a:t>
            </a:r>
            <a:r>
              <a:rPr lang="en-US" sz="2000" dirty="0">
                <a:hlinkClick r:id="rId3"/>
              </a:rPr>
              <a:t>HPC-Help@nrel.gov</a:t>
            </a:r>
            <a:r>
              <a:rPr lang="en-US" sz="2000" dirty="0"/>
              <a:t> if needed.</a:t>
            </a:r>
          </a:p>
          <a:p>
            <a:r>
              <a:rPr lang="en-US" sz="2000" dirty="0"/>
              <a:t>For debugging purposes (i.e. get a node with minimal resources fast) use</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--partition=debug</a:t>
            </a:r>
            <a:r>
              <a:rPr lang="en-US" sz="2000" dirty="0"/>
              <a:t> or only specify account and a short time.</a:t>
            </a:r>
          </a:p>
          <a:p>
            <a:r>
              <a:rPr lang="en-US" sz="2000" dirty="0"/>
              <a:t>Jobs do not charge more NREL hours for specific hardware features, only </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a:t>
            </a:r>
            <a:r>
              <a:rPr lang="en-US" sz="1600" i="1" dirty="0" err="1">
                <a:latin typeface="Menlo" panose="020B0609030804020204" pitchFamily="49" charset="0"/>
                <a:ea typeface="Menlo" panose="020B0609030804020204" pitchFamily="49" charset="0"/>
                <a:cs typeface="Menlo" panose="020B0609030804020204" pitchFamily="49" charset="0"/>
              </a:rPr>
              <a:t>qos</a:t>
            </a:r>
            <a:r>
              <a:rPr lang="en-US" sz="1600" i="1" dirty="0">
                <a:latin typeface="Menlo" panose="020B0609030804020204" pitchFamily="49" charset="0"/>
                <a:ea typeface="Menlo" panose="020B0609030804020204" pitchFamily="49" charset="0"/>
                <a:cs typeface="Menlo" panose="020B0609030804020204" pitchFamily="49" charset="0"/>
              </a:rPr>
              <a:t>=high</a:t>
            </a:r>
            <a:r>
              <a:rPr lang="en-US" sz="1800" dirty="0"/>
              <a:t> </a:t>
            </a:r>
            <a:r>
              <a:rPr lang="en-US" sz="2000" dirty="0"/>
              <a:t>will charge more time than usual.</a:t>
            </a:r>
          </a:p>
        </p:txBody>
      </p:sp>
    </p:spTree>
    <p:extLst>
      <p:ext uri="{BB962C8B-B14F-4D97-AF65-F5344CB8AC3E}">
        <p14:creationId xmlns:p14="http://schemas.microsoft.com/office/powerpoint/2010/main" val="2061450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a:bodyPr>
          <a:lstStyle/>
          <a:p>
            <a:r>
              <a:rPr lang="en-US" sz="2000" dirty="0"/>
              <a:t>We are brainstorming solutions for those who won’t strongly benefit from Eagle’s extra clock-cycles and therefore won’t warrant the 3-times cost when Peregrine is decommissioned. For now, please use Peregrine.</a:t>
            </a:r>
          </a:p>
          <a:p>
            <a:r>
              <a:rPr lang="en-US" sz="2000" dirty="0"/>
              <a:t>To clarify when submitting jobs with minimal specifications to “decrease queue wait time”, this does not mean </a:t>
            </a:r>
            <a:r>
              <a:rPr lang="en-US" sz="2000" dirty="0" err="1"/>
              <a:t>Slurm</a:t>
            </a:r>
            <a:r>
              <a:rPr lang="en-US" sz="2000" dirty="0"/>
              <a:t> gives out the most performant nodes first–the opposite. </a:t>
            </a:r>
            <a:r>
              <a:rPr lang="en-US" sz="2000" dirty="0" err="1"/>
              <a:t>Slurm</a:t>
            </a:r>
            <a:r>
              <a:rPr lang="en-US" sz="2000" dirty="0"/>
              <a:t> will reserve more specialized nodes for jobs which specifically ask for them. The only time a node with a unique hardware feature would operate as a standard node is in the event that </a:t>
            </a:r>
            <a:r>
              <a:rPr lang="en-US" sz="2000" i="1" dirty="0"/>
              <a:t>all the standard nodes are in use</a:t>
            </a:r>
            <a:r>
              <a:rPr lang="en-US" sz="2000" dirty="0"/>
              <a:t>. This will maximize the amount of nodes with a job at any given time. It is still in your benefit to specify features rather than partitions, as </a:t>
            </a:r>
            <a:r>
              <a:rPr lang="en-US" sz="2000" dirty="0" err="1"/>
              <a:t>Slurm</a:t>
            </a:r>
            <a:r>
              <a:rPr lang="en-US" sz="2000" dirty="0"/>
              <a:t> will have a more precise awareness of available resources than you probably do and optimize accordingly.</a:t>
            </a:r>
          </a:p>
          <a:p>
            <a:endParaRPr lang="en-US" sz="2000" dirty="0"/>
          </a:p>
        </p:txBody>
      </p:sp>
    </p:spTree>
    <p:extLst>
      <p:ext uri="{BB962C8B-B14F-4D97-AF65-F5344CB8AC3E}">
        <p14:creationId xmlns:p14="http://schemas.microsoft.com/office/powerpoint/2010/main" val="3772693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Feedback is Appreciated!</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457201" y="651711"/>
            <a:ext cx="7847012" cy="3889853"/>
          </a:xfrm>
        </p:spPr>
        <p:txBody>
          <a:bodyPr anchor="ctr"/>
          <a:lstStyle/>
          <a:p>
            <a:pPr marL="0" indent="0">
              <a:buNone/>
            </a:pPr>
            <a:r>
              <a:rPr lang="en-US" dirty="0"/>
              <a:t>If you have any suggestions to improve this presentation we invite you to share with us at </a:t>
            </a:r>
            <a:r>
              <a:rPr lang="en-US" dirty="0">
                <a:hlinkClick r:id="rId2"/>
              </a:rPr>
              <a:t>HPC-Help@nrel.gov</a:t>
            </a:r>
            <a:endParaRPr lang="en-US" dirty="0"/>
          </a:p>
        </p:txBody>
      </p:sp>
    </p:spTree>
    <p:extLst>
      <p:ext uri="{BB962C8B-B14F-4D97-AF65-F5344CB8AC3E}">
        <p14:creationId xmlns:p14="http://schemas.microsoft.com/office/powerpoint/2010/main" val="36719165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Thank You</a:t>
            </a:r>
          </a:p>
        </p:txBody>
      </p:sp>
    </p:spTree>
    <p:extLst>
      <p:ext uri="{BB962C8B-B14F-4D97-AF65-F5344CB8AC3E}">
        <p14:creationId xmlns:p14="http://schemas.microsoft.com/office/powerpoint/2010/main" val="3605924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647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HPC Accounts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96687"/>
            <a:ext cx="8371341" cy="3889853"/>
          </a:xfrm>
        </p:spPr>
        <p:txBody>
          <a:bodyPr/>
          <a:lstStyle/>
          <a:p>
            <a:pPr marL="0" indent="0">
              <a:buNone/>
            </a:pPr>
            <a:r>
              <a:rPr lang="en-US" sz="2800" dirty="0"/>
              <a:t>Access Eagle with the same credentials as Peregrine.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CF1E2869-596E-CC48-B822-3AF1D22F768B}"/>
              </a:ext>
            </a:extLst>
          </p:cNvPr>
          <p:cNvSpPr txBox="1"/>
          <p:nvPr/>
        </p:nvSpPr>
        <p:spPr>
          <a:xfrm>
            <a:off x="446088" y="1655203"/>
            <a:ext cx="7659334" cy="2247424"/>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hpc_user@eagle.hpc.nrel.gov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Password:**********↲</a:t>
            </a:r>
          </a:p>
          <a:p>
            <a:endParaRPr lang="en-US" dirty="0">
              <a:latin typeface="Menlo" panose="020B0609030804020204" pitchFamily="49" charset="0"/>
              <a:ea typeface="Menlo" panose="020B0609030804020204" pitchFamily="49" charset="0"/>
              <a:cs typeface="Menlo" panose="020B0609030804020204" pitchFamily="49" charset="0"/>
            </a:endParaRPr>
          </a:p>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a:t>
            </a:r>
          </a:p>
        </p:txBody>
      </p:sp>
      <p:pic>
        <p:nvPicPr>
          <p:cNvPr id="5" name="Picture 4">
            <a:extLst>
              <a:ext uri="{FF2B5EF4-FFF2-40B4-BE49-F238E27FC236}">
                <a16:creationId xmlns:a16="http://schemas.microsoft.com/office/drawing/2014/main" id="{778E2A90-73C5-6C43-A6B1-1F846048AE5A}"/>
              </a:ext>
            </a:extLst>
          </p:cNvPr>
          <p:cNvPicPr>
            <a:picLocks noChangeAspect="1"/>
          </p:cNvPicPr>
          <p:nvPr/>
        </p:nvPicPr>
        <p:blipFill>
          <a:blip r:embed="rId2"/>
          <a:stretch>
            <a:fillRect/>
          </a:stretch>
        </p:blipFill>
        <p:spPr>
          <a:xfrm>
            <a:off x="5034611" y="2181275"/>
            <a:ext cx="2841517" cy="1540812"/>
          </a:xfrm>
          <a:prstGeom prst="rect">
            <a:avLst/>
          </a:prstGeom>
          <a:effectLst>
            <a:softEdge rad="165100"/>
          </a:effectLst>
        </p:spPr>
      </p:pic>
    </p:spTree>
    <p:extLst>
      <p:ext uri="{BB962C8B-B14F-4D97-AF65-F5344CB8AC3E}">
        <p14:creationId xmlns:p14="http://schemas.microsoft.com/office/powerpoint/2010/main" val="2282509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19A2-C4F6-5041-9E2E-DF3E6E3532C9}"/>
              </a:ext>
            </a:extLst>
          </p:cNvPr>
          <p:cNvSpPr>
            <a:spLocks noGrp="1"/>
          </p:cNvSpPr>
          <p:nvPr>
            <p:ph type="title"/>
          </p:nvPr>
        </p:nvSpPr>
        <p:spPr/>
        <p:txBody>
          <a:bodyPr/>
          <a:lstStyle/>
          <a:p>
            <a:r>
              <a:rPr lang="en-US" dirty="0"/>
              <a:t>Eagle DNS Configuration</a:t>
            </a:r>
          </a:p>
        </p:txBody>
      </p:sp>
      <p:graphicFrame>
        <p:nvGraphicFramePr>
          <p:cNvPr id="7" name="Table 6">
            <a:extLst>
              <a:ext uri="{FF2B5EF4-FFF2-40B4-BE49-F238E27FC236}">
                <a16:creationId xmlns:a16="http://schemas.microsoft.com/office/drawing/2014/main" id="{EC9BD267-3F6A-DF48-B439-0028645CC6C2}"/>
              </a:ext>
            </a:extLst>
          </p:cNvPr>
          <p:cNvGraphicFramePr>
            <a:graphicFrameLocks noGrp="1"/>
          </p:cNvGraphicFramePr>
          <p:nvPr>
            <p:extLst>
              <p:ext uri="{D42A27DB-BD31-4B8C-83A1-F6EECF244321}">
                <p14:modId xmlns:p14="http://schemas.microsoft.com/office/powerpoint/2010/main" val="656914860"/>
              </p:ext>
            </p:extLst>
          </p:nvPr>
        </p:nvGraphicFramePr>
        <p:xfrm>
          <a:off x="457200" y="959914"/>
          <a:ext cx="8261350" cy="1385349"/>
        </p:xfrm>
        <a:graphic>
          <a:graphicData uri="http://schemas.openxmlformats.org/drawingml/2006/table">
            <a:tbl>
              <a:tblPr>
                <a:tableStyleId>{5C22544A-7EE6-4342-B048-85BDC9FD1C3A}</a:tableStyleId>
              </a:tblPr>
              <a:tblGrid>
                <a:gridCol w="1955529">
                  <a:extLst>
                    <a:ext uri="{9D8B030D-6E8A-4147-A177-3AD203B41FA5}">
                      <a16:colId xmlns:a16="http://schemas.microsoft.com/office/drawing/2014/main" val="3281908880"/>
                    </a:ext>
                  </a:extLst>
                </a:gridCol>
                <a:gridCol w="2406245">
                  <a:extLst>
                    <a:ext uri="{9D8B030D-6E8A-4147-A177-3AD203B41FA5}">
                      <a16:colId xmlns:a16="http://schemas.microsoft.com/office/drawing/2014/main" val="2869380585"/>
                    </a:ext>
                  </a:extLst>
                </a:gridCol>
                <a:gridCol w="1751688">
                  <a:extLst>
                    <a:ext uri="{9D8B030D-6E8A-4147-A177-3AD203B41FA5}">
                      <a16:colId xmlns:a16="http://schemas.microsoft.com/office/drawing/2014/main" val="2581876178"/>
                    </a:ext>
                  </a:extLst>
                </a:gridCol>
                <a:gridCol w="2147888">
                  <a:extLst>
                    <a:ext uri="{9D8B030D-6E8A-4147-A177-3AD203B41FA5}">
                      <a16:colId xmlns:a16="http://schemas.microsoft.com/office/drawing/2014/main" val="2288909686"/>
                    </a:ext>
                  </a:extLst>
                </a:gridCol>
              </a:tblGrid>
              <a:tr h="348981">
                <a:tc gridSpan="2">
                  <a:txBody>
                    <a:bodyPr/>
                    <a:lstStyle/>
                    <a:p>
                      <a:pPr algn="ctr" fontAlgn="ctr"/>
                      <a:r>
                        <a:rPr lang="en-US" sz="2000" b="1" u="none" strike="noStrike" dirty="0">
                          <a:effectLst/>
                        </a:rPr>
                        <a:t>Internal</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tc gridSpan="2">
                  <a:txBody>
                    <a:bodyPr/>
                    <a:lstStyle/>
                    <a:p>
                      <a:pPr algn="ctr" fontAlgn="ctr"/>
                      <a:r>
                        <a:rPr lang="en-US" sz="2000" b="1" u="none" strike="noStrike" dirty="0">
                          <a:effectLst/>
                        </a:rPr>
                        <a:t>External (Requires OTP Token</a:t>
                      </a:r>
                      <a:r>
                        <a:rPr lang="en-US" sz="2000" u="none" strike="noStrike" dirty="0">
                          <a:effectLst/>
                        </a:rPr>
                        <a:t>)</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extLst>
                  <a:ext uri="{0D108BD9-81ED-4DB2-BD59-A6C34878D82A}">
                    <a16:rowId xmlns:a16="http://schemas.microsoft.com/office/drawing/2014/main" val="1207339226"/>
                  </a:ext>
                </a:extLst>
              </a:tr>
              <a:tr h="348981">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50017423"/>
                  </a:ext>
                </a:extLst>
              </a:tr>
              <a:tr h="687387">
                <a:tc>
                  <a:txBody>
                    <a:bodyPr/>
                    <a:lstStyle/>
                    <a:p>
                      <a:pPr algn="ctr" fontAlgn="ctr"/>
                      <a:r>
                        <a:rPr lang="en-US" sz="1900" u="none" strike="noStrike" dirty="0" err="1">
                          <a:effectLst/>
                        </a:rPr>
                        <a:t>eagle.hpc.nrel.gov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a:effectLst/>
                        </a:rPr>
                        <a:t>eagle-dav.hpc.nrel.gov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err="1">
                          <a:effectLst/>
                        </a:rPr>
                        <a:t>eagle.nrel.gov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a:effectLst/>
                        </a:rPr>
                        <a:t>eagle-</a:t>
                      </a:r>
                      <a:r>
                        <a:rPr lang="en-US" sz="1900" u="none" strike="noStrike" dirty="0" err="1">
                          <a:effectLst/>
                        </a:rPr>
                        <a:t>dav.nrel.gov</a:t>
                      </a:r>
                      <a:endParaRPr lang="en-US" sz="19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60522706"/>
                  </a:ext>
                </a:extLst>
              </a:tr>
            </a:tbl>
          </a:graphicData>
        </a:graphic>
      </p:graphicFrame>
      <p:graphicFrame>
        <p:nvGraphicFramePr>
          <p:cNvPr id="4" name="Table 3">
            <a:extLst>
              <a:ext uri="{FF2B5EF4-FFF2-40B4-BE49-F238E27FC236}">
                <a16:creationId xmlns:a16="http://schemas.microsoft.com/office/drawing/2014/main" id="{DDF77798-747A-B54C-A4C2-FDDCA4BEA9AB}"/>
              </a:ext>
            </a:extLst>
          </p:cNvPr>
          <p:cNvGraphicFramePr>
            <a:graphicFrameLocks noGrp="1"/>
          </p:cNvGraphicFramePr>
          <p:nvPr>
            <p:extLst>
              <p:ext uri="{D42A27DB-BD31-4B8C-83A1-F6EECF244321}">
                <p14:modId xmlns:p14="http://schemas.microsoft.com/office/powerpoint/2010/main" val="3466270800"/>
              </p:ext>
            </p:extLst>
          </p:nvPr>
        </p:nvGraphicFramePr>
        <p:xfrm>
          <a:off x="457200" y="2713830"/>
          <a:ext cx="8261350" cy="1717495"/>
        </p:xfrm>
        <a:graphic>
          <a:graphicData uri="http://schemas.openxmlformats.org/drawingml/2006/table">
            <a:tbl>
              <a:tblPr>
                <a:tableStyleId>{5C22544A-7EE6-4342-B048-85BDC9FD1C3A}</a:tableStyleId>
              </a:tblPr>
              <a:tblGrid>
                <a:gridCol w="4130675">
                  <a:extLst>
                    <a:ext uri="{9D8B030D-6E8A-4147-A177-3AD203B41FA5}">
                      <a16:colId xmlns:a16="http://schemas.microsoft.com/office/drawing/2014/main" val="644157105"/>
                    </a:ext>
                  </a:extLst>
                </a:gridCol>
                <a:gridCol w="4130675">
                  <a:extLst>
                    <a:ext uri="{9D8B030D-6E8A-4147-A177-3AD203B41FA5}">
                      <a16:colId xmlns:a16="http://schemas.microsoft.com/office/drawing/2014/main" val="4108588914"/>
                    </a:ext>
                  </a:extLst>
                </a:gridCol>
              </a:tblGrid>
              <a:tr h="343499">
                <a:tc gridSpan="2">
                  <a:txBody>
                    <a:bodyPr/>
                    <a:lstStyle/>
                    <a:p>
                      <a:pPr algn="ctr" fontAlgn="ctr"/>
                      <a:r>
                        <a:rPr lang="en-US" sz="2000" b="1" u="none" strike="noStrike" dirty="0">
                          <a:effectLst/>
                        </a:rPr>
                        <a:t>Direct Hostnames</a:t>
                      </a:r>
                      <a:endParaRPr lang="en-US" sz="2000" b="1" i="0" u="none" strike="noStrike" dirty="0">
                        <a:solidFill>
                          <a:srgbClr val="000000"/>
                        </a:solidFill>
                        <a:effectLst/>
                        <a:latin typeface="Calibri" panose="020F0502020204030204" pitchFamily="34" charset="0"/>
                      </a:endParaRPr>
                    </a:p>
                  </a:txBody>
                  <a:tcPr marL="9525" marR="9525" marT="9525" marB="0"/>
                </a:tc>
                <a:tc hMerge="1">
                  <a:txBody>
                    <a:bodyPr/>
                    <a:lstStyle/>
                    <a:p>
                      <a:endParaRPr lang="en-US"/>
                    </a:p>
                  </a:txBody>
                  <a:tcPr/>
                </a:tc>
                <a:extLst>
                  <a:ext uri="{0D108BD9-81ED-4DB2-BD59-A6C34878D82A}">
                    <a16:rowId xmlns:a16="http://schemas.microsoft.com/office/drawing/2014/main" val="2028578094"/>
                  </a:ext>
                </a:extLst>
              </a:tr>
              <a:tr h="343499">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2559679777"/>
                  </a:ext>
                </a:extLst>
              </a:tr>
              <a:tr h="343499">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2000" u="none" strike="noStrike" dirty="0">
                          <a:effectLst/>
                        </a:rPr>
                        <a:t>el1.hpc.nrel.gov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ed1.hpc.nrel.gov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846486501"/>
                  </a:ext>
                </a:extLst>
              </a:tr>
              <a:tr h="343499">
                <a:tc>
                  <a:txBody>
                    <a:bodyPr/>
                    <a:lstStyle/>
                    <a:p>
                      <a:pPr algn="ctr" fontAlgn="ctr"/>
                      <a:r>
                        <a:rPr lang="en-US" sz="2000" u="none" strike="noStrike" dirty="0">
                          <a:effectLst/>
                        </a:rPr>
                        <a:t>el2.hpc.nrel.gov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ed2.hpc.nrel.gov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3584862870"/>
                  </a:ext>
                </a:extLst>
              </a:tr>
              <a:tr h="343499">
                <a:tc>
                  <a:txBody>
                    <a:bodyPr/>
                    <a:lstStyle/>
                    <a:p>
                      <a:pPr algn="ctr" fontAlgn="ctr"/>
                      <a:r>
                        <a:rPr lang="en-US" sz="2000" u="none" strike="noStrike" dirty="0">
                          <a:effectLst/>
                        </a:rPr>
                        <a:t>el3.hpc.nrel.gov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ed3.hpc.nrel.gov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1887350125"/>
                  </a:ext>
                </a:extLst>
              </a:tr>
            </a:tbl>
          </a:graphicData>
        </a:graphic>
      </p:graphicFrame>
    </p:spTree>
    <p:extLst>
      <p:ext uri="{BB962C8B-B14F-4D97-AF65-F5344CB8AC3E}">
        <p14:creationId xmlns:p14="http://schemas.microsoft.com/office/powerpoint/2010/main" val="40058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RSA Keys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7" y="722026"/>
            <a:ext cx="8251824" cy="4231939"/>
          </a:xfrm>
        </p:spPr>
        <p:txBody>
          <a:bodyPr/>
          <a:lstStyle/>
          <a:p>
            <a:pPr marL="0" indent="0">
              <a:buNone/>
            </a:pPr>
            <a:r>
              <a:rPr lang="en-US" dirty="0"/>
              <a:t>Copy keys generated for your username between systems</a:t>
            </a:r>
            <a:br>
              <a:rPr lang="en-US" dirty="0"/>
            </a:br>
            <a:r>
              <a:rPr lang="en-US" dirty="0"/>
              <a:t>to avoid password prompts when using secure protocols</a:t>
            </a:r>
            <a:r>
              <a:rPr lang="en-US" sz="2400" dirty="0"/>
              <a:t>:</a:t>
            </a:r>
          </a:p>
          <a:p>
            <a:pPr marL="0" indent="0">
              <a:buNone/>
            </a:pPr>
            <a:r>
              <a:rPr lang="en-US" sz="2400" b="1" dirty="0">
                <a:solidFill>
                  <a:srgbClr val="000000"/>
                </a:solidFill>
              </a:rPr>
              <a:t>**Do NOT use </a:t>
            </a:r>
            <a:r>
              <a:rPr lang="en-US" sz="20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ssh</a:t>
            </a:r>
            <a:r>
              <a:rPr lang="en-US" sz="20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-keygen</a:t>
            </a:r>
            <a:r>
              <a:rPr lang="en-US" sz="2400" b="1" dirty="0">
                <a:solidFill>
                  <a:srgbClr val="000000"/>
                </a:solidFill>
              </a:rPr>
              <a:t> on HPC Systems</a:t>
            </a:r>
          </a:p>
          <a:p>
            <a:pPr marL="0" indent="0">
              <a:buNone/>
            </a:pPr>
            <a:endParaRPr lang="en-US" sz="2400" dirty="0"/>
          </a:p>
          <a:p>
            <a:pPr marL="0" indent="0">
              <a:buNone/>
            </a:pPr>
            <a:endParaRPr lang="en-US" sz="2800" dirty="0"/>
          </a:p>
          <a:p>
            <a:pPr marL="0" indent="0">
              <a:buNone/>
            </a:pPr>
            <a:endParaRPr lang="en-US" dirty="0"/>
          </a:p>
        </p:txBody>
      </p:sp>
      <p:sp>
        <p:nvSpPr>
          <p:cNvPr id="6" name="TextBox 5">
            <a:extLst>
              <a:ext uri="{FF2B5EF4-FFF2-40B4-BE49-F238E27FC236}">
                <a16:creationId xmlns:a16="http://schemas.microsoft.com/office/drawing/2014/main" id="{0203D301-5A48-FC4D-AE1E-7CC4A076C788}"/>
              </a:ext>
            </a:extLst>
          </p:cNvPr>
          <p:cNvSpPr txBox="1"/>
          <p:nvPr/>
        </p:nvSpPr>
        <p:spPr>
          <a:xfrm>
            <a:off x="446088" y="2017364"/>
            <a:ext cx="7550048"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hpc_user@peregrine.hpc.nrel.gov↲</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eagle↲</a:t>
            </a:r>
          </a:p>
          <a:p>
            <a:r>
              <a:rPr lang="en-US" dirty="0">
                <a:latin typeface="Menlo" panose="020B0609030804020204" pitchFamily="49" charset="0"/>
                <a:ea typeface="Menlo" panose="020B0609030804020204" pitchFamily="49" charset="0"/>
                <a:cs typeface="Menlo" panose="020B0609030804020204" pitchFamily="49" charset="0"/>
              </a:rPr>
              <a:t>Password:**********↲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eagle↲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 password needed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peregrine↲</a:t>
            </a:r>
          </a:p>
          <a:p>
            <a:r>
              <a:rPr lang="en-US" dirty="0">
                <a:latin typeface="Menlo" panose="020B0609030804020204" pitchFamily="49" charset="0"/>
                <a:ea typeface="Menlo" panose="020B0609030804020204" pitchFamily="49" charset="0"/>
                <a:cs typeface="Menlo" panose="020B0609030804020204" pitchFamily="49" charset="0"/>
              </a:rPr>
              <a:t>Password:**********↲</a:t>
            </a:r>
          </a:p>
        </p:txBody>
      </p:sp>
    </p:spTree>
    <p:extLst>
      <p:ext uri="{BB962C8B-B14F-4D97-AF65-F5344CB8AC3E}">
        <p14:creationId xmlns:p14="http://schemas.microsoft.com/office/powerpoint/2010/main" val="901321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5DDD2-70AB-8C43-A085-748E9E5E5AD2}"/>
              </a:ext>
            </a:extLst>
          </p:cNvPr>
          <p:cNvSpPr>
            <a:spLocks noGrp="1"/>
          </p:cNvSpPr>
          <p:nvPr>
            <p:ph type="title"/>
          </p:nvPr>
        </p:nvSpPr>
        <p:spPr/>
        <p:txBody>
          <a:bodyPr/>
          <a:lstStyle/>
          <a:p>
            <a:r>
              <a:rPr lang="en-US" dirty="0"/>
              <a:t>Graphical Interface</a:t>
            </a:r>
          </a:p>
        </p:txBody>
      </p:sp>
      <p:sp>
        <p:nvSpPr>
          <p:cNvPr id="3" name="Text Placeholder 2">
            <a:extLst>
              <a:ext uri="{FF2B5EF4-FFF2-40B4-BE49-F238E27FC236}">
                <a16:creationId xmlns:a16="http://schemas.microsoft.com/office/drawing/2014/main" id="{2746B600-7435-124A-BA75-AFE2B2279D87}"/>
              </a:ext>
            </a:extLst>
          </p:cNvPr>
          <p:cNvSpPr>
            <a:spLocks noGrp="1"/>
          </p:cNvSpPr>
          <p:nvPr>
            <p:ph type="body" sz="quarter" idx="10"/>
          </p:nvPr>
        </p:nvSpPr>
        <p:spPr>
          <a:xfrm>
            <a:off x="457201" y="932370"/>
            <a:ext cx="7323221" cy="3889853"/>
          </a:xfrm>
        </p:spPr>
        <p:txBody>
          <a:bodyPr>
            <a:normAutofit/>
          </a:bodyPr>
          <a:lstStyle/>
          <a:p>
            <a:pPr>
              <a:spcBef>
                <a:spcPts val="2424"/>
              </a:spcBef>
            </a:pPr>
            <a:r>
              <a:rPr lang="en-US" sz="2000" dirty="0"/>
              <a:t>Running desktop sessions on the DAV nodes works the same as it did on Peregrine using </a:t>
            </a:r>
            <a:r>
              <a:rPr lang="en-US" sz="2000" dirty="0" err="1"/>
              <a:t>FastX</a:t>
            </a:r>
            <a:r>
              <a:rPr lang="en-US" sz="2000" dirty="0"/>
              <a:t>. There is also a web interface available for </a:t>
            </a:r>
            <a:r>
              <a:rPr lang="en-US" sz="2000" dirty="0" err="1"/>
              <a:t>FastX</a:t>
            </a:r>
            <a:r>
              <a:rPr lang="en-US" sz="2000" dirty="0"/>
              <a:t> the Eagle DAV nodes. Access with direct hostnames to DAV nodes: </a:t>
            </a:r>
            <a:r>
              <a:rPr lang="en-US" sz="2000" dirty="0" err="1"/>
              <a:t>ed</a:t>
            </a:r>
            <a:r>
              <a:rPr lang="en-US" sz="2000" dirty="0"/>
              <a:t>[1-3].</a:t>
            </a:r>
            <a:r>
              <a:rPr lang="en-US" sz="2000" dirty="0" err="1"/>
              <a:t>hpc.nrel.gov</a:t>
            </a:r>
            <a:endParaRPr lang="en-US" sz="2000" dirty="0"/>
          </a:p>
          <a:p>
            <a:pPr>
              <a:spcBef>
                <a:spcPts val="2424"/>
              </a:spcBef>
            </a:pPr>
            <a:r>
              <a:rPr lang="en-US" sz="2000" dirty="0"/>
              <a:t>Please see this page for more detailed instructions:</a:t>
            </a:r>
            <a:br>
              <a:rPr lang="en-US" sz="2000" dirty="0"/>
            </a:br>
            <a:r>
              <a:rPr lang="en-US" sz="2000" dirty="0">
                <a:hlinkClick r:id="rId3"/>
              </a:rPr>
              <a:t>https://www.nrel.gov/hpc/eagle-software-fastx.html</a:t>
            </a:r>
            <a:endParaRPr lang="en-US" sz="2000" dirty="0"/>
          </a:p>
        </p:txBody>
      </p:sp>
      <p:pic>
        <p:nvPicPr>
          <p:cNvPr id="4" name="Picture 3">
            <a:extLst>
              <a:ext uri="{FF2B5EF4-FFF2-40B4-BE49-F238E27FC236}">
                <a16:creationId xmlns:a16="http://schemas.microsoft.com/office/drawing/2014/main" id="{62A655CA-9A69-4F72-862D-71E0073A67F0}"/>
              </a:ext>
            </a:extLst>
          </p:cNvPr>
          <p:cNvPicPr>
            <a:picLocks noChangeAspect="1"/>
          </p:cNvPicPr>
          <p:nvPr/>
        </p:nvPicPr>
        <p:blipFill>
          <a:blip r:embed="rId4"/>
          <a:stretch>
            <a:fillRect/>
          </a:stretch>
        </p:blipFill>
        <p:spPr>
          <a:xfrm>
            <a:off x="4642871" y="3220826"/>
            <a:ext cx="1621593" cy="1621593"/>
          </a:xfrm>
          <a:prstGeom prst="rect">
            <a:avLst/>
          </a:prstGeom>
        </p:spPr>
      </p:pic>
      <p:pic>
        <p:nvPicPr>
          <p:cNvPr id="5" name="Picture 4">
            <a:extLst>
              <a:ext uri="{FF2B5EF4-FFF2-40B4-BE49-F238E27FC236}">
                <a16:creationId xmlns:a16="http://schemas.microsoft.com/office/drawing/2014/main" id="{7F1250F3-A67D-47AF-A866-5B7A318315AD}"/>
              </a:ext>
            </a:extLst>
          </p:cNvPr>
          <p:cNvPicPr>
            <a:picLocks noChangeAspect="1"/>
          </p:cNvPicPr>
          <p:nvPr/>
        </p:nvPicPr>
        <p:blipFill>
          <a:blip r:embed="rId5"/>
          <a:stretch>
            <a:fillRect/>
          </a:stretch>
        </p:blipFill>
        <p:spPr>
          <a:xfrm>
            <a:off x="2050484" y="3220827"/>
            <a:ext cx="1621592" cy="1621592"/>
          </a:xfrm>
          <a:prstGeom prst="rect">
            <a:avLst/>
          </a:prstGeom>
        </p:spPr>
      </p:pic>
    </p:spTree>
    <p:extLst>
      <p:ext uri="{BB962C8B-B14F-4D97-AF65-F5344CB8AC3E}">
        <p14:creationId xmlns:p14="http://schemas.microsoft.com/office/powerpoint/2010/main" val="93510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accent3"/>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03453"/>
      </p:ext>
    </p:extLst>
  </p:cSld>
  <p:clrMapOvr>
    <a:masterClrMapping/>
  </p:clrMapOvr>
</p:sld>
</file>

<file path=ppt/theme/theme1.xml><?xml version="1.0" encoding="utf-8"?>
<a:theme xmlns:a="http://schemas.openxmlformats.org/drawingml/2006/main" name="16-9-nrel">
  <a:themeElements>
    <a:clrScheme name="Custom 10">
      <a:dk1>
        <a:srgbClr val="333333"/>
      </a:dk1>
      <a:lt1>
        <a:srgbClr val="FFFFFF"/>
      </a:lt1>
      <a:dk2>
        <a:srgbClr val="FFC425"/>
      </a:dk2>
      <a:lt2>
        <a:srgbClr val="8DC63F"/>
      </a:lt2>
      <a:accent1>
        <a:srgbClr val="0079C1"/>
      </a:accent1>
      <a:accent2>
        <a:srgbClr val="00A4E4"/>
      </a:accent2>
      <a:accent3>
        <a:srgbClr val="F6A01A"/>
      </a:accent3>
      <a:accent4>
        <a:srgbClr val="5E9732"/>
      </a:accent4>
      <a:accent5>
        <a:srgbClr val="933C06"/>
      </a:accent5>
      <a:accent6>
        <a:srgbClr val="6A737B"/>
      </a:accent6>
      <a:hlink>
        <a:srgbClr val="0079C1"/>
      </a:hlink>
      <a:folHlink>
        <a:srgbClr val="00A4E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16-9-nrel.potx</Template>
  <TotalTime>18649</TotalTime>
  <Words>1359</Words>
  <Application>Microsoft Macintosh PowerPoint</Application>
  <PresentationFormat>On-screen Show (16:9)</PresentationFormat>
  <Paragraphs>219</Paragraphs>
  <Slides>33</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Cambria Math</vt:lpstr>
      <vt:lpstr>Menlo</vt:lpstr>
      <vt:lpstr>Wingdings</vt:lpstr>
      <vt:lpstr>16-9-nrel</vt:lpstr>
      <vt:lpstr>    Transitioning from     Peregrine to Eagle</vt:lpstr>
      <vt:lpstr>Sections</vt:lpstr>
      <vt:lpstr>Slide Conventions</vt:lpstr>
      <vt:lpstr>Sections</vt:lpstr>
      <vt:lpstr>HPC Accounts</vt:lpstr>
      <vt:lpstr>Eagle DNS Configuration</vt:lpstr>
      <vt:lpstr>RSA Keys</vt:lpstr>
      <vt:lpstr>Graphical Interface</vt:lpstr>
      <vt:lpstr>Sections</vt:lpstr>
      <vt:lpstr>Eagle Filesystem</vt:lpstr>
      <vt:lpstr>Transferring Small Batches (&lt;10GB)</vt:lpstr>
      <vt:lpstr>Transferring Large Batches (&gt;10GB)</vt:lpstr>
      <vt:lpstr>PowerPoint Presentation</vt:lpstr>
      <vt:lpstr>PowerPoint Presentation</vt:lpstr>
      <vt:lpstr>PowerPoint Presentation</vt:lpstr>
      <vt:lpstr>Globus Endpoints</vt:lpstr>
      <vt:lpstr>Sections</vt:lpstr>
      <vt:lpstr>PowerPoint Presentation</vt:lpstr>
      <vt:lpstr>Simple Linux Utility for Resource Management</vt:lpstr>
      <vt:lpstr>Noteworthy Job Submission Changes</vt:lpstr>
      <vt:lpstr>Job Submission Recommendations</vt:lpstr>
      <vt:lpstr>Job Submission Recommendations cont.</vt:lpstr>
      <vt:lpstr>Node Availability</vt:lpstr>
      <vt:lpstr>Translating Your Job Scripts</vt:lpstr>
      <vt:lpstr>Sections</vt:lpstr>
      <vt:lpstr>Tracking Allocation Usage</vt:lpstr>
      <vt:lpstr>Tracking Allocation Usage</vt:lpstr>
      <vt:lpstr>Advanced Tracking</vt:lpstr>
      <vt:lpstr>Sections</vt:lpstr>
      <vt:lpstr>Discussions From Previous Sessions</vt:lpstr>
      <vt:lpstr>Discussions From Previous Sessions</vt:lpstr>
      <vt:lpstr>Feedback is Appreciated!</vt:lpstr>
      <vt:lpstr>PowerPoint Presentation</vt:lpstr>
    </vt:vector>
  </TitlesOfParts>
  <Company>NREL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Joelynn Schroeder</dc:creator>
  <cp:lastModifiedBy>Bartlett, Michael</cp:lastModifiedBy>
  <cp:revision>874</cp:revision>
  <cp:lastPrinted>2019-01-23T16:49:06Z</cp:lastPrinted>
  <dcterms:created xsi:type="dcterms:W3CDTF">2017-06-05T20:00:45Z</dcterms:created>
  <dcterms:modified xsi:type="dcterms:W3CDTF">2019-01-23T18:40:47Z</dcterms:modified>
</cp:coreProperties>
</file>

<file path=docProps/thumbnail.jpeg>
</file>